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62" r:id="rId3"/>
    <p:sldId id="263" r:id="rId4"/>
    <p:sldId id="264" r:id="rId5"/>
    <p:sldId id="265" r:id="rId6"/>
    <p:sldId id="266" r:id="rId7"/>
    <p:sldId id="272" r:id="rId8"/>
    <p:sldId id="256" r:id="rId9"/>
    <p:sldId id="277" r:id="rId10"/>
    <p:sldId id="267" r:id="rId11"/>
    <p:sldId id="289" r:id="rId12"/>
    <p:sldId id="369" r:id="rId13"/>
    <p:sldId id="3393" r:id="rId14"/>
    <p:sldId id="426" r:id="rId15"/>
    <p:sldId id="3380" r:id="rId16"/>
    <p:sldId id="3383" r:id="rId17"/>
    <p:sldId id="439" r:id="rId18"/>
    <p:sldId id="450" r:id="rId19"/>
    <p:sldId id="276" r:id="rId20"/>
  </p:sldIdLst>
  <p:sldSz cx="12192000" cy="6858000"/>
  <p:notesSz cx="6858000" cy="9144000"/>
  <p:embeddedFontLst>
    <p:embeddedFont>
      <p:font typeface="Arial Black" panose="020B0604020202020204" pitchFamily="34" charset="0"/>
      <p:bold r:id="rId22"/>
    </p:embeddedFont>
    <p:embeddedFont>
      <p:font typeface="Montserrat Black" panose="00000A00000000000000" pitchFamily="2" charset="77"/>
      <p:bold r:id="rId23"/>
      <p:italic r:id="rId24"/>
      <p:boldItalic r:id="rId25"/>
    </p:embeddedFont>
    <p:embeddedFont>
      <p:font typeface="Open Sans" panose="020B0606030504020204" pitchFamily="34" charset="0"/>
      <p:regular r:id="rId26"/>
      <p:bold r:id="rId27"/>
      <p:italic r:id="rId28"/>
      <p:boldItalic r:id="rId29"/>
    </p:embeddedFont>
    <p:embeddedFont>
      <p:font typeface="Open Sans ExtraBold" panose="020B0906030804020204" pitchFamily="34" charset="0"/>
      <p:bold r:id="rId30"/>
      <p:italic r:id="rId31"/>
      <p:boldItalic r:id="rId32"/>
    </p:embeddedFont>
    <p:embeddedFont>
      <p:font typeface="Open Sans Light" panose="020B0306030504020204" pitchFamily="34" charset="0"/>
      <p:regular r:id="rId33"/>
      <p:bold r:id="rId34"/>
      <p:italic r:id="rId35"/>
      <p:boldItalic r:id="rId36"/>
    </p:embeddedFont>
    <p:embeddedFont>
      <p:font typeface="Open Sans SemiBold" panose="020B07060308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iH+qUOtVUUF/AESm0DlcWteNH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BC48C2-71B5-4399-8539-50CBDE614EBC}">
  <a:tblStyle styleId="{5DBC48C2-71B5-4399-8539-50CBDE614EB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0"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36039788504701"/>
          <c:y val="7.5674660533522412E-2"/>
          <c:w val="0.32527920422990603"/>
          <c:h val="0.7920782587230345"/>
        </c:manualLayout>
      </c:layout>
      <c:radarChart>
        <c:radarStyle val="marker"/>
        <c:varyColors val="0"/>
        <c:ser>
          <c:idx val="0"/>
          <c:order val="0"/>
          <c:tx>
            <c:strRef>
              <c:f>Sheet1!$B$1</c:f>
              <c:strCache>
                <c:ptCount val="1"/>
                <c:pt idx="0">
                  <c:v>Those With Concern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Sheet1!$A$2:$A$11</c:f>
              <c:strCache>
                <c:ptCount val="10"/>
                <c:pt idx="0">
                  <c:v>Fatigue/Tiredness</c:v>
                </c:pt>
                <c:pt idx="1">
                  <c:v>Anxiety or stress</c:v>
                </c:pt>
                <c:pt idx="2">
                  <c:v>Skin health</c:v>
                </c:pt>
                <c:pt idx="3">
                  <c:v>Digestive complaints</c:v>
                </c:pt>
                <c:pt idx="4">
                  <c:v>General health</c:v>
                </c:pt>
                <c:pt idx="5">
                  <c:v>Hair loss</c:v>
                </c:pt>
                <c:pt idx="6">
                  <c:v>Joint or other pain</c:v>
                </c:pt>
                <c:pt idx="7">
                  <c:v>Insomnia/Sleep problems</c:v>
                </c:pt>
                <c:pt idx="8">
                  <c:v>Nutrition concerns</c:v>
                </c:pt>
                <c:pt idx="9">
                  <c:v>Mood</c:v>
                </c:pt>
              </c:strCache>
            </c:strRef>
          </c:cat>
          <c:val>
            <c:numRef>
              <c:f>Sheet1!$B$2:$B$11</c:f>
              <c:numCache>
                <c:formatCode>0%</c:formatCode>
                <c:ptCount val="10"/>
                <c:pt idx="0">
                  <c:v>0.32566735000000002</c:v>
                </c:pt>
                <c:pt idx="1">
                  <c:v>0.31622177000000001</c:v>
                </c:pt>
                <c:pt idx="2">
                  <c:v>0.26119097000000002</c:v>
                </c:pt>
                <c:pt idx="3">
                  <c:v>0.24476386</c:v>
                </c:pt>
                <c:pt idx="4">
                  <c:v>0.23819302000000001</c:v>
                </c:pt>
                <c:pt idx="5">
                  <c:v>0.23696099000000001</c:v>
                </c:pt>
                <c:pt idx="6">
                  <c:v>0.20903490999999999</c:v>
                </c:pt>
                <c:pt idx="7">
                  <c:v>0.20780287</c:v>
                </c:pt>
                <c:pt idx="8">
                  <c:v>0.20533881000000001</c:v>
                </c:pt>
                <c:pt idx="9">
                  <c:v>0.20410677999999999</c:v>
                </c:pt>
              </c:numCache>
            </c:numRef>
          </c:val>
          <c:extLst>
            <c:ext xmlns:c16="http://schemas.microsoft.com/office/drawing/2014/chart" uri="{C3380CC4-5D6E-409C-BE32-E72D297353CC}">
              <c16:uniqueId val="{00000000-514F-4C05-90E9-654569E5278A}"/>
            </c:ext>
          </c:extLst>
        </c:ser>
        <c:ser>
          <c:idx val="1"/>
          <c:order val="1"/>
          <c:tx>
            <c:strRef>
              <c:f>Sheet1!$C$1</c:f>
              <c:strCache>
                <c:ptCount val="1"/>
                <c:pt idx="0">
                  <c:v>Those Who Have Consumed Before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Sheet1!$A$2:$A$11</c:f>
              <c:strCache>
                <c:ptCount val="10"/>
                <c:pt idx="0">
                  <c:v>Fatigue/Tiredness</c:v>
                </c:pt>
                <c:pt idx="1">
                  <c:v>Anxiety or stress</c:v>
                </c:pt>
                <c:pt idx="2">
                  <c:v>Skin health</c:v>
                </c:pt>
                <c:pt idx="3">
                  <c:v>Digestive complaints</c:v>
                </c:pt>
                <c:pt idx="4">
                  <c:v>General health</c:v>
                </c:pt>
                <c:pt idx="5">
                  <c:v>Hair loss</c:v>
                </c:pt>
                <c:pt idx="6">
                  <c:v>Joint or other pain</c:v>
                </c:pt>
                <c:pt idx="7">
                  <c:v>Insomnia/Sleep problems</c:v>
                </c:pt>
                <c:pt idx="8">
                  <c:v>Nutrition concerns</c:v>
                </c:pt>
                <c:pt idx="9">
                  <c:v>Mood</c:v>
                </c:pt>
              </c:strCache>
            </c:strRef>
          </c:cat>
          <c:val>
            <c:numRef>
              <c:f>Sheet1!$C$2:$C$11</c:f>
              <c:numCache>
                <c:formatCode>0%</c:formatCode>
                <c:ptCount val="10"/>
                <c:pt idx="0">
                  <c:v>0.25045044999999999</c:v>
                </c:pt>
                <c:pt idx="1">
                  <c:v>0.18153153</c:v>
                </c:pt>
                <c:pt idx="2">
                  <c:v>0.19144143999999999</c:v>
                </c:pt>
                <c:pt idx="3">
                  <c:v>0.18198197999999999</c:v>
                </c:pt>
                <c:pt idx="4">
                  <c:v>0.20045045</c:v>
                </c:pt>
                <c:pt idx="5">
                  <c:v>0.15675675999999999</c:v>
                </c:pt>
                <c:pt idx="6">
                  <c:v>0.1509009</c:v>
                </c:pt>
                <c:pt idx="7">
                  <c:v>0.13108107999999999</c:v>
                </c:pt>
                <c:pt idx="8">
                  <c:v>0.15810811</c:v>
                </c:pt>
                <c:pt idx="9">
                  <c:v>8.6036040000000008E-2</c:v>
                </c:pt>
              </c:numCache>
            </c:numRef>
          </c:val>
          <c:extLst>
            <c:ext xmlns:c16="http://schemas.microsoft.com/office/drawing/2014/chart" uri="{C3380CC4-5D6E-409C-BE32-E72D297353CC}">
              <c16:uniqueId val="{00000001-514F-4C05-90E9-654569E5278A}"/>
            </c:ext>
          </c:extLst>
        </c:ser>
        <c:ser>
          <c:idx val="2"/>
          <c:order val="2"/>
          <c:tx>
            <c:strRef>
              <c:f>Sheet1!$D$1</c:f>
              <c:strCache>
                <c:ptCount val="1"/>
                <c:pt idx="0">
                  <c:v>Those Who Would Consider Consuming</c:v>
                </c:pt>
              </c:strCache>
            </c:strRef>
          </c:tx>
          <c:spPr>
            <a:ln w="28575" cap="rnd">
              <a:solidFill>
                <a:schemeClr val="accent3"/>
              </a:solidFill>
              <a:prstDash val="dash"/>
              <a:round/>
            </a:ln>
            <a:effectLst/>
          </c:spPr>
          <c:marker>
            <c:symbol val="circle"/>
            <c:size val="5"/>
            <c:spPr>
              <a:solidFill>
                <a:schemeClr val="accent3"/>
              </a:solidFill>
              <a:ln w="9525">
                <a:solidFill>
                  <a:schemeClr val="accent3"/>
                </a:solidFill>
              </a:ln>
              <a:effectLst/>
            </c:spPr>
          </c:marker>
          <c:cat>
            <c:strRef>
              <c:f>Sheet1!$A$2:$A$11</c:f>
              <c:strCache>
                <c:ptCount val="10"/>
                <c:pt idx="0">
                  <c:v>Fatigue/Tiredness</c:v>
                </c:pt>
                <c:pt idx="1">
                  <c:v>Anxiety or stress</c:v>
                </c:pt>
                <c:pt idx="2">
                  <c:v>Skin health</c:v>
                </c:pt>
                <c:pt idx="3">
                  <c:v>Digestive complaints</c:v>
                </c:pt>
                <c:pt idx="4">
                  <c:v>General health</c:v>
                </c:pt>
                <c:pt idx="5">
                  <c:v>Hair loss</c:v>
                </c:pt>
                <c:pt idx="6">
                  <c:v>Joint or other pain</c:v>
                </c:pt>
                <c:pt idx="7">
                  <c:v>Insomnia/Sleep problems</c:v>
                </c:pt>
                <c:pt idx="8">
                  <c:v>Nutrition concerns</c:v>
                </c:pt>
                <c:pt idx="9">
                  <c:v>Mood</c:v>
                </c:pt>
              </c:strCache>
            </c:strRef>
          </c:cat>
          <c:val>
            <c:numRef>
              <c:f>Sheet1!$D$2:$D$11</c:f>
              <c:numCache>
                <c:formatCode>0%</c:formatCode>
                <c:ptCount val="10"/>
                <c:pt idx="0">
                  <c:v>0.27972973000000001</c:v>
                </c:pt>
                <c:pt idx="1">
                  <c:v>0.23873874</c:v>
                </c:pt>
                <c:pt idx="2">
                  <c:v>0.20315315</c:v>
                </c:pt>
                <c:pt idx="3">
                  <c:v>0.19234234</c:v>
                </c:pt>
                <c:pt idx="4">
                  <c:v>0.20045045</c:v>
                </c:pt>
                <c:pt idx="5">
                  <c:v>0.18468467999999999</c:v>
                </c:pt>
                <c:pt idx="6">
                  <c:v>0.17792793000000001</c:v>
                </c:pt>
                <c:pt idx="7">
                  <c:v>0.16486486</c:v>
                </c:pt>
                <c:pt idx="8">
                  <c:v>0.17612612999999999</c:v>
                </c:pt>
                <c:pt idx="9">
                  <c:v>0.12612613</c:v>
                </c:pt>
              </c:numCache>
            </c:numRef>
          </c:val>
          <c:extLst>
            <c:ext xmlns:c16="http://schemas.microsoft.com/office/drawing/2014/chart" uri="{C3380CC4-5D6E-409C-BE32-E72D297353CC}">
              <c16:uniqueId val="{00000002-514F-4C05-90E9-654569E5278A}"/>
            </c:ext>
          </c:extLst>
        </c:ser>
        <c:dLbls>
          <c:showLegendKey val="0"/>
          <c:showVal val="0"/>
          <c:showCatName val="0"/>
          <c:showSerName val="0"/>
          <c:showPercent val="0"/>
          <c:showBubbleSize val="0"/>
        </c:dLbls>
        <c:axId val="1096851647"/>
        <c:axId val="1096853087"/>
      </c:radarChart>
      <c:catAx>
        <c:axId val="10968516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6853087"/>
        <c:crosses val="autoZero"/>
        <c:auto val="1"/>
        <c:lblAlgn val="ctr"/>
        <c:lblOffset val="100"/>
        <c:noMultiLvlLbl val="0"/>
      </c:catAx>
      <c:valAx>
        <c:axId val="1096853087"/>
        <c:scaling>
          <c:orientation val="minMax"/>
          <c:max val="0.3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6851647"/>
        <c:crosses val="autoZero"/>
        <c:crossBetween val="between"/>
        <c:majorUnit val="7.0000000000000007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solid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 Female 18-25</c:v>
                </c:pt>
              </c:strCache>
            </c:strRef>
          </c:tx>
          <c:spPr>
            <a:solidFill>
              <a:schemeClr val="accent1"/>
            </a:solidFill>
            <a:ln>
              <a:noFill/>
            </a:ln>
            <a:effectLst/>
          </c:spPr>
          <c:invertIfNegative val="0"/>
          <c:cat>
            <c:strRef>
              <c:f>Sheet1!$A$2:$A$18</c:f>
              <c:strCache>
                <c:ptCount val="17"/>
                <c:pt idx="0">
                  <c:v>Proof of safety</c:v>
                </c:pt>
                <c:pt idx="1">
                  <c:v>HCP Recommendation</c:v>
                </c:pt>
                <c:pt idx="2">
                  <c:v>Not genetically modified</c:v>
                </c:pt>
                <c:pt idx="3">
                  <c:v>Recommended by friend/family</c:v>
                </c:pt>
                <c:pt idx="4">
                  <c:v>Clinical research on the brand</c:v>
                </c:pt>
                <c:pt idx="5">
                  <c:v>Measurable outcome</c:v>
                </c:pt>
                <c:pt idx="6">
                  <c:v>Online ratings and/or reviews</c:v>
                </c:pt>
                <c:pt idx="7">
                  <c:v>Addresses my specific conditions/concerns</c:v>
                </c:pt>
                <c:pt idx="8">
                  <c:v>Detailed ingredient information</c:v>
                </c:pt>
                <c:pt idx="9">
                  <c:v>Natural source</c:v>
                </c:pt>
                <c:pt idx="10">
                  <c:v>Organic certification</c:v>
                </c:pt>
                <c:pt idx="11">
                  <c:v>Clinical research on the ingredient</c:v>
                </c:pt>
                <c:pt idx="12">
                  <c:v>Contains branded ingredients</c:v>
                </c:pt>
                <c:pt idx="13">
                  <c:v>3rd party certification/seal </c:v>
                </c:pt>
                <c:pt idx="14">
                  <c:v>Influencer endorsement</c:v>
                </c:pt>
                <c:pt idx="15">
                  <c:v>None of the above</c:v>
                </c:pt>
                <c:pt idx="16">
                  <c:v>Past experience with the brand itself</c:v>
                </c:pt>
              </c:strCache>
            </c:strRef>
          </c:cat>
          <c:val>
            <c:numRef>
              <c:f>Sheet1!$B$2:$B$18</c:f>
              <c:numCache>
                <c:formatCode>0%</c:formatCode>
                <c:ptCount val="17"/>
                <c:pt idx="0">
                  <c:v>0.24242424000000001</c:v>
                </c:pt>
                <c:pt idx="1">
                  <c:v>0.21212121</c:v>
                </c:pt>
                <c:pt idx="2">
                  <c:v>0.21212121</c:v>
                </c:pt>
                <c:pt idx="3">
                  <c:v>0.15151514999999999</c:v>
                </c:pt>
                <c:pt idx="4">
                  <c:v>0.15151514999999999</c:v>
                </c:pt>
                <c:pt idx="5">
                  <c:v>0.15151514999999999</c:v>
                </c:pt>
                <c:pt idx="6">
                  <c:v>0.15151514999999999</c:v>
                </c:pt>
                <c:pt idx="7">
                  <c:v>0.12121212000000001</c:v>
                </c:pt>
                <c:pt idx="8">
                  <c:v>0.12121212000000001</c:v>
                </c:pt>
                <c:pt idx="9">
                  <c:v>9.0909089999999998E-2</c:v>
                </c:pt>
                <c:pt idx="10">
                  <c:v>9.0909089999999998E-2</c:v>
                </c:pt>
                <c:pt idx="11">
                  <c:v>6.0606060000000003E-2</c:v>
                </c:pt>
                <c:pt idx="12">
                  <c:v>6.0606060000000003E-2</c:v>
                </c:pt>
                <c:pt idx="13">
                  <c:v>6.0606060000000003E-2</c:v>
                </c:pt>
                <c:pt idx="14">
                  <c:v>3.0303030000000002E-2</c:v>
                </c:pt>
                <c:pt idx="15">
                  <c:v>3.0303030000000002E-2</c:v>
                </c:pt>
                <c:pt idx="16">
                  <c:v>0</c:v>
                </c:pt>
              </c:numCache>
            </c:numRef>
          </c:val>
          <c:extLst>
            <c:ext xmlns:c16="http://schemas.microsoft.com/office/drawing/2014/chart" uri="{C3380CC4-5D6E-409C-BE32-E72D297353CC}">
              <c16:uniqueId val="{00000000-46A8-4519-9FFD-DE574308D639}"/>
            </c:ext>
          </c:extLst>
        </c:ser>
        <c:ser>
          <c:idx val="1"/>
          <c:order val="1"/>
          <c:tx>
            <c:strRef>
              <c:f>Sheet1!$C$1</c:f>
              <c:strCache>
                <c:ptCount val="1"/>
                <c:pt idx="0">
                  <c:v>US Male 18-25</c:v>
                </c:pt>
              </c:strCache>
            </c:strRef>
          </c:tx>
          <c:spPr>
            <a:solidFill>
              <a:schemeClr val="accent2"/>
            </a:solidFill>
            <a:ln>
              <a:noFill/>
            </a:ln>
            <a:effectLst/>
          </c:spPr>
          <c:invertIfNegative val="0"/>
          <c:cat>
            <c:strRef>
              <c:f>Sheet1!$A$2:$A$18</c:f>
              <c:strCache>
                <c:ptCount val="17"/>
                <c:pt idx="0">
                  <c:v>Proof of safety</c:v>
                </c:pt>
                <c:pt idx="1">
                  <c:v>HCP Recommendation</c:v>
                </c:pt>
                <c:pt idx="2">
                  <c:v>Not genetically modified</c:v>
                </c:pt>
                <c:pt idx="3">
                  <c:v>Recommended by friend/family</c:v>
                </c:pt>
                <c:pt idx="4">
                  <c:v>Clinical research on the brand</c:v>
                </c:pt>
                <c:pt idx="5">
                  <c:v>Measurable outcome</c:v>
                </c:pt>
                <c:pt idx="6">
                  <c:v>Online ratings and/or reviews</c:v>
                </c:pt>
                <c:pt idx="7">
                  <c:v>Addresses my specific conditions/concerns</c:v>
                </c:pt>
                <c:pt idx="8">
                  <c:v>Detailed ingredient information</c:v>
                </c:pt>
                <c:pt idx="9">
                  <c:v>Natural source</c:v>
                </c:pt>
                <c:pt idx="10">
                  <c:v>Organic certification</c:v>
                </c:pt>
                <c:pt idx="11">
                  <c:v>Clinical research on the ingredient</c:v>
                </c:pt>
                <c:pt idx="12">
                  <c:v>Contains branded ingredients</c:v>
                </c:pt>
                <c:pt idx="13">
                  <c:v>3rd party certification/seal </c:v>
                </c:pt>
                <c:pt idx="14">
                  <c:v>Influencer endorsement</c:v>
                </c:pt>
                <c:pt idx="15">
                  <c:v>None of the above</c:v>
                </c:pt>
                <c:pt idx="16">
                  <c:v>Past experience with the brand itself</c:v>
                </c:pt>
              </c:strCache>
            </c:strRef>
          </c:cat>
          <c:val>
            <c:numRef>
              <c:f>Sheet1!$C$2:$C$18</c:f>
              <c:numCache>
                <c:formatCode>0%</c:formatCode>
                <c:ptCount val="17"/>
                <c:pt idx="0">
                  <c:v>0.17391303999999999</c:v>
                </c:pt>
                <c:pt idx="1">
                  <c:v>0.15217391</c:v>
                </c:pt>
                <c:pt idx="2">
                  <c:v>0.17391303999999999</c:v>
                </c:pt>
                <c:pt idx="3">
                  <c:v>0.21739130000000001</c:v>
                </c:pt>
                <c:pt idx="4">
                  <c:v>4.3478259999999998E-2</c:v>
                </c:pt>
                <c:pt idx="5">
                  <c:v>0.10869565</c:v>
                </c:pt>
                <c:pt idx="6">
                  <c:v>0.15217391</c:v>
                </c:pt>
                <c:pt idx="7">
                  <c:v>0.10869565</c:v>
                </c:pt>
                <c:pt idx="8">
                  <c:v>0.15217391</c:v>
                </c:pt>
                <c:pt idx="9">
                  <c:v>0.21739130000000001</c:v>
                </c:pt>
                <c:pt idx="10">
                  <c:v>6.521739E-2</c:v>
                </c:pt>
                <c:pt idx="11">
                  <c:v>0.13043478</c:v>
                </c:pt>
                <c:pt idx="12">
                  <c:v>8.6956520000000009E-2</c:v>
                </c:pt>
                <c:pt idx="13">
                  <c:v>2.1739129999999999E-2</c:v>
                </c:pt>
                <c:pt idx="14">
                  <c:v>4.3478259999999998E-2</c:v>
                </c:pt>
                <c:pt idx="15">
                  <c:v>0</c:v>
                </c:pt>
                <c:pt idx="16">
                  <c:v>0.13043478</c:v>
                </c:pt>
              </c:numCache>
            </c:numRef>
          </c:val>
          <c:extLst>
            <c:ext xmlns:c16="http://schemas.microsoft.com/office/drawing/2014/chart" uri="{C3380CC4-5D6E-409C-BE32-E72D297353CC}">
              <c16:uniqueId val="{00000001-46A8-4519-9FFD-DE574308D639}"/>
            </c:ext>
          </c:extLst>
        </c:ser>
        <c:ser>
          <c:idx val="2"/>
          <c:order val="2"/>
          <c:tx>
            <c:strRef>
              <c:f>Sheet1!$D$1</c:f>
              <c:strCache>
                <c:ptCount val="1"/>
                <c:pt idx="0">
                  <c:v>US Female 26-34</c:v>
                </c:pt>
              </c:strCache>
            </c:strRef>
          </c:tx>
          <c:spPr>
            <a:solidFill>
              <a:schemeClr val="accent3"/>
            </a:solidFill>
            <a:ln>
              <a:noFill/>
            </a:ln>
            <a:effectLst/>
          </c:spPr>
          <c:invertIfNegative val="0"/>
          <c:cat>
            <c:strRef>
              <c:f>Sheet1!$A$2:$A$18</c:f>
              <c:strCache>
                <c:ptCount val="17"/>
                <c:pt idx="0">
                  <c:v>Proof of safety</c:v>
                </c:pt>
                <c:pt idx="1">
                  <c:v>HCP Recommendation</c:v>
                </c:pt>
                <c:pt idx="2">
                  <c:v>Not genetically modified</c:v>
                </c:pt>
                <c:pt idx="3">
                  <c:v>Recommended by friend/family</c:v>
                </c:pt>
                <c:pt idx="4">
                  <c:v>Clinical research on the brand</c:v>
                </c:pt>
                <c:pt idx="5">
                  <c:v>Measurable outcome</c:v>
                </c:pt>
                <c:pt idx="6">
                  <c:v>Online ratings and/or reviews</c:v>
                </c:pt>
                <c:pt idx="7">
                  <c:v>Addresses my specific conditions/concerns</c:v>
                </c:pt>
                <c:pt idx="8">
                  <c:v>Detailed ingredient information</c:v>
                </c:pt>
                <c:pt idx="9">
                  <c:v>Natural source</c:v>
                </c:pt>
                <c:pt idx="10">
                  <c:v>Organic certification</c:v>
                </c:pt>
                <c:pt idx="11">
                  <c:v>Clinical research on the ingredient</c:v>
                </c:pt>
                <c:pt idx="12">
                  <c:v>Contains branded ingredients</c:v>
                </c:pt>
                <c:pt idx="13">
                  <c:v>3rd party certification/seal </c:v>
                </c:pt>
                <c:pt idx="14">
                  <c:v>Influencer endorsement</c:v>
                </c:pt>
                <c:pt idx="15">
                  <c:v>None of the above</c:v>
                </c:pt>
                <c:pt idx="16">
                  <c:v>Past experience with the brand itself</c:v>
                </c:pt>
              </c:strCache>
            </c:strRef>
          </c:cat>
          <c:val>
            <c:numRef>
              <c:f>Sheet1!$D$2:$D$18</c:f>
              <c:numCache>
                <c:formatCode>0%</c:formatCode>
                <c:ptCount val="17"/>
                <c:pt idx="0">
                  <c:v>0.14102564000000001</c:v>
                </c:pt>
                <c:pt idx="1">
                  <c:v>0.12820513</c:v>
                </c:pt>
                <c:pt idx="2">
                  <c:v>7.6923079999999991E-2</c:v>
                </c:pt>
                <c:pt idx="3">
                  <c:v>7.6923079999999991E-2</c:v>
                </c:pt>
                <c:pt idx="4">
                  <c:v>8.9743589999999998E-2</c:v>
                </c:pt>
                <c:pt idx="5">
                  <c:v>0.14102564000000001</c:v>
                </c:pt>
                <c:pt idx="6">
                  <c:v>0.19230769</c:v>
                </c:pt>
                <c:pt idx="7">
                  <c:v>0.17948718</c:v>
                </c:pt>
                <c:pt idx="8">
                  <c:v>7.6923079999999991E-2</c:v>
                </c:pt>
                <c:pt idx="9">
                  <c:v>0.24358974</c:v>
                </c:pt>
                <c:pt idx="10">
                  <c:v>0.16666666999999999</c:v>
                </c:pt>
                <c:pt idx="11">
                  <c:v>0.15384614999999999</c:v>
                </c:pt>
                <c:pt idx="12">
                  <c:v>5.1282050000000003E-2</c:v>
                </c:pt>
                <c:pt idx="13">
                  <c:v>5.1282050000000003E-2</c:v>
                </c:pt>
                <c:pt idx="14">
                  <c:v>3.8461540000000002E-2</c:v>
                </c:pt>
                <c:pt idx="15">
                  <c:v>1.282051E-2</c:v>
                </c:pt>
                <c:pt idx="16">
                  <c:v>0.11538461999999999</c:v>
                </c:pt>
              </c:numCache>
            </c:numRef>
          </c:val>
          <c:extLst>
            <c:ext xmlns:c16="http://schemas.microsoft.com/office/drawing/2014/chart" uri="{C3380CC4-5D6E-409C-BE32-E72D297353CC}">
              <c16:uniqueId val="{00000002-46A8-4519-9FFD-DE574308D639}"/>
            </c:ext>
          </c:extLst>
        </c:ser>
        <c:ser>
          <c:idx val="3"/>
          <c:order val="3"/>
          <c:tx>
            <c:strRef>
              <c:f>Sheet1!$E$1</c:f>
              <c:strCache>
                <c:ptCount val="1"/>
                <c:pt idx="0">
                  <c:v>US Male 26-34</c:v>
                </c:pt>
              </c:strCache>
            </c:strRef>
          </c:tx>
          <c:spPr>
            <a:solidFill>
              <a:schemeClr val="accent4"/>
            </a:solidFill>
            <a:ln>
              <a:noFill/>
            </a:ln>
            <a:effectLst/>
          </c:spPr>
          <c:invertIfNegative val="0"/>
          <c:cat>
            <c:strRef>
              <c:f>Sheet1!$A$2:$A$18</c:f>
              <c:strCache>
                <c:ptCount val="17"/>
                <c:pt idx="0">
                  <c:v>Proof of safety</c:v>
                </c:pt>
                <c:pt idx="1">
                  <c:v>HCP Recommendation</c:v>
                </c:pt>
                <c:pt idx="2">
                  <c:v>Not genetically modified</c:v>
                </c:pt>
                <c:pt idx="3">
                  <c:v>Recommended by friend/family</c:v>
                </c:pt>
                <c:pt idx="4">
                  <c:v>Clinical research on the brand</c:v>
                </c:pt>
                <c:pt idx="5">
                  <c:v>Measurable outcome</c:v>
                </c:pt>
                <c:pt idx="6">
                  <c:v>Online ratings and/or reviews</c:v>
                </c:pt>
                <c:pt idx="7">
                  <c:v>Addresses my specific conditions/concerns</c:v>
                </c:pt>
                <c:pt idx="8">
                  <c:v>Detailed ingredient information</c:v>
                </c:pt>
                <c:pt idx="9">
                  <c:v>Natural source</c:v>
                </c:pt>
                <c:pt idx="10">
                  <c:v>Organic certification</c:v>
                </c:pt>
                <c:pt idx="11">
                  <c:v>Clinical research on the ingredient</c:v>
                </c:pt>
                <c:pt idx="12">
                  <c:v>Contains branded ingredients</c:v>
                </c:pt>
                <c:pt idx="13">
                  <c:v>3rd party certification/seal </c:v>
                </c:pt>
                <c:pt idx="14">
                  <c:v>Influencer endorsement</c:v>
                </c:pt>
                <c:pt idx="15">
                  <c:v>None of the above</c:v>
                </c:pt>
                <c:pt idx="16">
                  <c:v>Past experience with the brand itself</c:v>
                </c:pt>
              </c:strCache>
            </c:strRef>
          </c:cat>
          <c:val>
            <c:numRef>
              <c:f>Sheet1!$E$2:$E$18</c:f>
              <c:numCache>
                <c:formatCode>0%</c:formatCode>
                <c:ptCount val="17"/>
                <c:pt idx="0">
                  <c:v>0.13414634</c:v>
                </c:pt>
                <c:pt idx="1">
                  <c:v>0.21951219999999999</c:v>
                </c:pt>
                <c:pt idx="2">
                  <c:v>0.1097561</c:v>
                </c:pt>
                <c:pt idx="3">
                  <c:v>9.7560979999999992E-2</c:v>
                </c:pt>
                <c:pt idx="4">
                  <c:v>0.1097561</c:v>
                </c:pt>
                <c:pt idx="5">
                  <c:v>9.7560979999999992E-2</c:v>
                </c:pt>
                <c:pt idx="6">
                  <c:v>0.20731706999999999</c:v>
                </c:pt>
                <c:pt idx="7">
                  <c:v>0.17073171000000001</c:v>
                </c:pt>
                <c:pt idx="8">
                  <c:v>0.12195122</c:v>
                </c:pt>
                <c:pt idx="9">
                  <c:v>0.19512194999999999</c:v>
                </c:pt>
                <c:pt idx="10">
                  <c:v>0.20731706999999999</c:v>
                </c:pt>
                <c:pt idx="11">
                  <c:v>3.6585369999999999E-2</c:v>
                </c:pt>
                <c:pt idx="12">
                  <c:v>4.8780490000000003E-2</c:v>
                </c:pt>
                <c:pt idx="13">
                  <c:v>4.8780490000000003E-2</c:v>
                </c:pt>
                <c:pt idx="14">
                  <c:v>9.7560979999999992E-2</c:v>
                </c:pt>
                <c:pt idx="15">
                  <c:v>0</c:v>
                </c:pt>
                <c:pt idx="16">
                  <c:v>7.3170730000000003E-2</c:v>
                </c:pt>
              </c:numCache>
            </c:numRef>
          </c:val>
          <c:extLst>
            <c:ext xmlns:c16="http://schemas.microsoft.com/office/drawing/2014/chart" uri="{C3380CC4-5D6E-409C-BE32-E72D297353CC}">
              <c16:uniqueId val="{00000003-46A8-4519-9FFD-DE574308D639}"/>
            </c:ext>
          </c:extLst>
        </c:ser>
        <c:ser>
          <c:idx val="4"/>
          <c:order val="4"/>
          <c:tx>
            <c:strRef>
              <c:f>Sheet1!$F$1</c:f>
              <c:strCache>
                <c:ptCount val="1"/>
                <c:pt idx="0">
                  <c:v>US Female 35-44</c:v>
                </c:pt>
              </c:strCache>
            </c:strRef>
          </c:tx>
          <c:spPr>
            <a:solidFill>
              <a:schemeClr val="accent5"/>
            </a:solidFill>
            <a:ln>
              <a:noFill/>
            </a:ln>
            <a:effectLst/>
          </c:spPr>
          <c:invertIfNegative val="0"/>
          <c:cat>
            <c:strRef>
              <c:f>Sheet1!$A$2:$A$18</c:f>
              <c:strCache>
                <c:ptCount val="17"/>
                <c:pt idx="0">
                  <c:v>Proof of safety</c:v>
                </c:pt>
                <c:pt idx="1">
                  <c:v>HCP Recommendation</c:v>
                </c:pt>
                <c:pt idx="2">
                  <c:v>Not genetically modified</c:v>
                </c:pt>
                <c:pt idx="3">
                  <c:v>Recommended by friend/family</c:v>
                </c:pt>
                <c:pt idx="4">
                  <c:v>Clinical research on the brand</c:v>
                </c:pt>
                <c:pt idx="5">
                  <c:v>Measurable outcome</c:v>
                </c:pt>
                <c:pt idx="6">
                  <c:v>Online ratings and/or reviews</c:v>
                </c:pt>
                <c:pt idx="7">
                  <c:v>Addresses my specific conditions/concerns</c:v>
                </c:pt>
                <c:pt idx="8">
                  <c:v>Detailed ingredient information</c:v>
                </c:pt>
                <c:pt idx="9">
                  <c:v>Natural source</c:v>
                </c:pt>
                <c:pt idx="10">
                  <c:v>Organic certification</c:v>
                </c:pt>
                <c:pt idx="11">
                  <c:v>Clinical research on the ingredient</c:v>
                </c:pt>
                <c:pt idx="12">
                  <c:v>Contains branded ingredients</c:v>
                </c:pt>
                <c:pt idx="13">
                  <c:v>3rd party certification/seal </c:v>
                </c:pt>
                <c:pt idx="14">
                  <c:v>Influencer endorsement</c:v>
                </c:pt>
                <c:pt idx="15">
                  <c:v>None of the above</c:v>
                </c:pt>
                <c:pt idx="16">
                  <c:v>Past experience with the brand itself</c:v>
                </c:pt>
              </c:strCache>
            </c:strRef>
          </c:cat>
          <c:val>
            <c:numRef>
              <c:f>Sheet1!$F$2:$F$18</c:f>
              <c:numCache>
                <c:formatCode>0%</c:formatCode>
                <c:ptCount val="17"/>
                <c:pt idx="0">
                  <c:v>0.12820513</c:v>
                </c:pt>
                <c:pt idx="1">
                  <c:v>0.12820513</c:v>
                </c:pt>
                <c:pt idx="2">
                  <c:v>6.4102560000000003E-2</c:v>
                </c:pt>
                <c:pt idx="3">
                  <c:v>6.4102560000000003E-2</c:v>
                </c:pt>
                <c:pt idx="4">
                  <c:v>6.4102560000000003E-2</c:v>
                </c:pt>
                <c:pt idx="5">
                  <c:v>6.4102560000000003E-2</c:v>
                </c:pt>
                <c:pt idx="6">
                  <c:v>0.11538461999999999</c:v>
                </c:pt>
                <c:pt idx="7">
                  <c:v>0.20512821000000001</c:v>
                </c:pt>
                <c:pt idx="8">
                  <c:v>0.20512821000000001</c:v>
                </c:pt>
                <c:pt idx="9">
                  <c:v>0.17948718</c:v>
                </c:pt>
                <c:pt idx="10">
                  <c:v>8.9743589999999998E-2</c:v>
                </c:pt>
                <c:pt idx="11">
                  <c:v>0.11538461999999999</c:v>
                </c:pt>
                <c:pt idx="12">
                  <c:v>0.17948718</c:v>
                </c:pt>
                <c:pt idx="13">
                  <c:v>2.5641029999999999E-2</c:v>
                </c:pt>
                <c:pt idx="14">
                  <c:v>0.10256410000000001</c:v>
                </c:pt>
                <c:pt idx="15">
                  <c:v>1.282051E-2</c:v>
                </c:pt>
                <c:pt idx="16">
                  <c:v>0.16666666999999999</c:v>
                </c:pt>
              </c:numCache>
            </c:numRef>
          </c:val>
          <c:extLst>
            <c:ext xmlns:c16="http://schemas.microsoft.com/office/drawing/2014/chart" uri="{C3380CC4-5D6E-409C-BE32-E72D297353CC}">
              <c16:uniqueId val="{00000004-46A8-4519-9FFD-DE574308D639}"/>
            </c:ext>
          </c:extLst>
        </c:ser>
        <c:ser>
          <c:idx val="5"/>
          <c:order val="5"/>
          <c:tx>
            <c:strRef>
              <c:f>Sheet1!$G$1</c:f>
              <c:strCache>
                <c:ptCount val="1"/>
                <c:pt idx="0">
                  <c:v>US Male 35-44</c:v>
                </c:pt>
              </c:strCache>
            </c:strRef>
          </c:tx>
          <c:spPr>
            <a:solidFill>
              <a:schemeClr val="accent6"/>
            </a:solidFill>
            <a:ln>
              <a:noFill/>
            </a:ln>
            <a:effectLst/>
          </c:spPr>
          <c:invertIfNegative val="0"/>
          <c:cat>
            <c:strRef>
              <c:f>Sheet1!$A$2:$A$18</c:f>
              <c:strCache>
                <c:ptCount val="17"/>
                <c:pt idx="0">
                  <c:v>Proof of safety</c:v>
                </c:pt>
                <c:pt idx="1">
                  <c:v>HCP Recommendation</c:v>
                </c:pt>
                <c:pt idx="2">
                  <c:v>Not genetically modified</c:v>
                </c:pt>
                <c:pt idx="3">
                  <c:v>Recommended by friend/family</c:v>
                </c:pt>
                <c:pt idx="4">
                  <c:v>Clinical research on the brand</c:v>
                </c:pt>
                <c:pt idx="5">
                  <c:v>Measurable outcome</c:v>
                </c:pt>
                <c:pt idx="6">
                  <c:v>Online ratings and/or reviews</c:v>
                </c:pt>
                <c:pt idx="7">
                  <c:v>Addresses my specific conditions/concerns</c:v>
                </c:pt>
                <c:pt idx="8">
                  <c:v>Detailed ingredient information</c:v>
                </c:pt>
                <c:pt idx="9">
                  <c:v>Natural source</c:v>
                </c:pt>
                <c:pt idx="10">
                  <c:v>Organic certification</c:v>
                </c:pt>
                <c:pt idx="11">
                  <c:v>Clinical research on the ingredient</c:v>
                </c:pt>
                <c:pt idx="12">
                  <c:v>Contains branded ingredients</c:v>
                </c:pt>
                <c:pt idx="13">
                  <c:v>3rd party certification/seal </c:v>
                </c:pt>
                <c:pt idx="14">
                  <c:v>Influencer endorsement</c:v>
                </c:pt>
                <c:pt idx="15">
                  <c:v>None of the above</c:v>
                </c:pt>
                <c:pt idx="16">
                  <c:v>Past experience with the brand itself</c:v>
                </c:pt>
              </c:strCache>
            </c:strRef>
          </c:cat>
          <c:val>
            <c:numRef>
              <c:f>Sheet1!$G$2:$G$18</c:f>
              <c:numCache>
                <c:formatCode>0%</c:formatCode>
                <c:ptCount val="17"/>
                <c:pt idx="0">
                  <c:v>0.11650484999999999</c:v>
                </c:pt>
                <c:pt idx="1">
                  <c:v>0.17475727999999999</c:v>
                </c:pt>
                <c:pt idx="2">
                  <c:v>2.912621E-2</c:v>
                </c:pt>
                <c:pt idx="3">
                  <c:v>0.13592233000000001</c:v>
                </c:pt>
                <c:pt idx="4">
                  <c:v>0.11650484999999999</c:v>
                </c:pt>
                <c:pt idx="5">
                  <c:v>7.76699E-2</c:v>
                </c:pt>
                <c:pt idx="6">
                  <c:v>0.18446602000000001</c:v>
                </c:pt>
                <c:pt idx="7">
                  <c:v>0.12621358999999999</c:v>
                </c:pt>
                <c:pt idx="8">
                  <c:v>0.14563107</c:v>
                </c:pt>
                <c:pt idx="9">
                  <c:v>0.14563107</c:v>
                </c:pt>
                <c:pt idx="10">
                  <c:v>9.7087380000000001E-2</c:v>
                </c:pt>
                <c:pt idx="11">
                  <c:v>0.17475727999999999</c:v>
                </c:pt>
                <c:pt idx="12">
                  <c:v>0.12621358999999999</c:v>
                </c:pt>
                <c:pt idx="13">
                  <c:v>9.7087380000000001E-2</c:v>
                </c:pt>
                <c:pt idx="14">
                  <c:v>5.8252430000000001E-2</c:v>
                </c:pt>
                <c:pt idx="15">
                  <c:v>9.7087400000000004E-3</c:v>
                </c:pt>
                <c:pt idx="16">
                  <c:v>0.13592233000000001</c:v>
                </c:pt>
              </c:numCache>
            </c:numRef>
          </c:val>
          <c:extLst>
            <c:ext xmlns:c16="http://schemas.microsoft.com/office/drawing/2014/chart" uri="{C3380CC4-5D6E-409C-BE32-E72D297353CC}">
              <c16:uniqueId val="{00000005-46A8-4519-9FFD-DE574308D639}"/>
            </c:ext>
          </c:extLst>
        </c:ser>
        <c:ser>
          <c:idx val="6"/>
          <c:order val="6"/>
          <c:tx>
            <c:strRef>
              <c:f>Sheet1!$H$1</c:f>
              <c:strCache>
                <c:ptCount val="1"/>
                <c:pt idx="0">
                  <c:v>US Female 45-54</c:v>
                </c:pt>
              </c:strCache>
            </c:strRef>
          </c:tx>
          <c:spPr>
            <a:solidFill>
              <a:schemeClr val="accent1">
                <a:lumMod val="60000"/>
              </a:schemeClr>
            </a:solidFill>
            <a:ln>
              <a:noFill/>
            </a:ln>
            <a:effectLst/>
          </c:spPr>
          <c:invertIfNegative val="0"/>
          <c:cat>
            <c:strRef>
              <c:f>Sheet1!$A$2:$A$18</c:f>
              <c:strCache>
                <c:ptCount val="17"/>
                <c:pt idx="0">
                  <c:v>Proof of safety</c:v>
                </c:pt>
                <c:pt idx="1">
                  <c:v>HCP Recommendation</c:v>
                </c:pt>
                <c:pt idx="2">
                  <c:v>Not genetically modified</c:v>
                </c:pt>
                <c:pt idx="3">
                  <c:v>Recommended by friend/family</c:v>
                </c:pt>
                <c:pt idx="4">
                  <c:v>Clinical research on the brand</c:v>
                </c:pt>
                <c:pt idx="5">
                  <c:v>Measurable outcome</c:v>
                </c:pt>
                <c:pt idx="6">
                  <c:v>Online ratings and/or reviews</c:v>
                </c:pt>
                <c:pt idx="7">
                  <c:v>Addresses my specific conditions/concerns</c:v>
                </c:pt>
                <c:pt idx="8">
                  <c:v>Detailed ingredient information</c:v>
                </c:pt>
                <c:pt idx="9">
                  <c:v>Natural source</c:v>
                </c:pt>
                <c:pt idx="10">
                  <c:v>Organic certification</c:v>
                </c:pt>
                <c:pt idx="11">
                  <c:v>Clinical research on the ingredient</c:v>
                </c:pt>
                <c:pt idx="12">
                  <c:v>Contains branded ingredients</c:v>
                </c:pt>
                <c:pt idx="13">
                  <c:v>3rd party certification/seal </c:v>
                </c:pt>
                <c:pt idx="14">
                  <c:v>Influencer endorsement</c:v>
                </c:pt>
                <c:pt idx="15">
                  <c:v>None of the above</c:v>
                </c:pt>
                <c:pt idx="16">
                  <c:v>Past experience with the brand itself</c:v>
                </c:pt>
              </c:strCache>
            </c:strRef>
          </c:cat>
          <c:val>
            <c:numRef>
              <c:f>Sheet1!$H$2:$H$18</c:f>
              <c:numCache>
                <c:formatCode>0%</c:formatCode>
                <c:ptCount val="17"/>
                <c:pt idx="0">
                  <c:v>0.18181818</c:v>
                </c:pt>
                <c:pt idx="1">
                  <c:v>0.13636364000000001</c:v>
                </c:pt>
                <c:pt idx="2">
                  <c:v>0.12121212000000001</c:v>
                </c:pt>
                <c:pt idx="3">
                  <c:v>6.0606060000000003E-2</c:v>
                </c:pt>
                <c:pt idx="4">
                  <c:v>0.13636364000000001</c:v>
                </c:pt>
                <c:pt idx="5">
                  <c:v>9.0909089999999998E-2</c:v>
                </c:pt>
                <c:pt idx="6">
                  <c:v>0.12121212000000001</c:v>
                </c:pt>
                <c:pt idx="7">
                  <c:v>0.25757575999999999</c:v>
                </c:pt>
                <c:pt idx="8">
                  <c:v>0.18181818</c:v>
                </c:pt>
                <c:pt idx="9">
                  <c:v>0.18181818</c:v>
                </c:pt>
                <c:pt idx="10">
                  <c:v>7.5757580000000005E-2</c:v>
                </c:pt>
                <c:pt idx="11">
                  <c:v>0.13636364000000001</c:v>
                </c:pt>
                <c:pt idx="12">
                  <c:v>6.0606060000000003E-2</c:v>
                </c:pt>
                <c:pt idx="13">
                  <c:v>3.0303030000000002E-2</c:v>
                </c:pt>
                <c:pt idx="14">
                  <c:v>0.10606061</c:v>
                </c:pt>
                <c:pt idx="15">
                  <c:v>0</c:v>
                </c:pt>
                <c:pt idx="16">
                  <c:v>4.5454550000000003E-2</c:v>
                </c:pt>
              </c:numCache>
            </c:numRef>
          </c:val>
          <c:extLst>
            <c:ext xmlns:c16="http://schemas.microsoft.com/office/drawing/2014/chart" uri="{C3380CC4-5D6E-409C-BE32-E72D297353CC}">
              <c16:uniqueId val="{00000000-D328-FD46-A6B4-7FA216FC0462}"/>
            </c:ext>
          </c:extLst>
        </c:ser>
        <c:ser>
          <c:idx val="7"/>
          <c:order val="7"/>
          <c:tx>
            <c:strRef>
              <c:f>Sheet1!$I$1</c:f>
              <c:strCache>
                <c:ptCount val="1"/>
                <c:pt idx="0">
                  <c:v>US Male 45-54</c:v>
                </c:pt>
              </c:strCache>
            </c:strRef>
          </c:tx>
          <c:spPr>
            <a:solidFill>
              <a:schemeClr val="accent2">
                <a:lumMod val="60000"/>
              </a:schemeClr>
            </a:solidFill>
            <a:ln>
              <a:noFill/>
            </a:ln>
            <a:effectLst/>
          </c:spPr>
          <c:invertIfNegative val="0"/>
          <c:cat>
            <c:strRef>
              <c:f>Sheet1!$A$2:$A$18</c:f>
              <c:strCache>
                <c:ptCount val="17"/>
                <c:pt idx="0">
                  <c:v>Proof of safety</c:v>
                </c:pt>
                <c:pt idx="1">
                  <c:v>HCP Recommendation</c:v>
                </c:pt>
                <c:pt idx="2">
                  <c:v>Not genetically modified</c:v>
                </c:pt>
                <c:pt idx="3">
                  <c:v>Recommended by friend/family</c:v>
                </c:pt>
                <c:pt idx="4">
                  <c:v>Clinical research on the brand</c:v>
                </c:pt>
                <c:pt idx="5">
                  <c:v>Measurable outcome</c:v>
                </c:pt>
                <c:pt idx="6">
                  <c:v>Online ratings and/or reviews</c:v>
                </c:pt>
                <c:pt idx="7">
                  <c:v>Addresses my specific conditions/concerns</c:v>
                </c:pt>
                <c:pt idx="8">
                  <c:v>Detailed ingredient information</c:v>
                </c:pt>
                <c:pt idx="9">
                  <c:v>Natural source</c:v>
                </c:pt>
                <c:pt idx="10">
                  <c:v>Organic certification</c:v>
                </c:pt>
                <c:pt idx="11">
                  <c:v>Clinical research on the ingredient</c:v>
                </c:pt>
                <c:pt idx="12">
                  <c:v>Contains branded ingredients</c:v>
                </c:pt>
                <c:pt idx="13">
                  <c:v>3rd party certification/seal </c:v>
                </c:pt>
                <c:pt idx="14">
                  <c:v>Influencer endorsement</c:v>
                </c:pt>
                <c:pt idx="15">
                  <c:v>None of the above</c:v>
                </c:pt>
                <c:pt idx="16">
                  <c:v>Past experience with the brand itself</c:v>
                </c:pt>
              </c:strCache>
            </c:strRef>
          </c:cat>
          <c:val>
            <c:numRef>
              <c:f>Sheet1!$I$2:$I$18</c:f>
              <c:numCache>
                <c:formatCode>0%</c:formatCode>
                <c:ptCount val="17"/>
                <c:pt idx="0">
                  <c:v>8.3333329999999997E-2</c:v>
                </c:pt>
                <c:pt idx="1">
                  <c:v>0.1875</c:v>
                </c:pt>
                <c:pt idx="2">
                  <c:v>8.3333329999999997E-2</c:v>
                </c:pt>
                <c:pt idx="3">
                  <c:v>0.16666666999999999</c:v>
                </c:pt>
                <c:pt idx="4">
                  <c:v>0.125</c:v>
                </c:pt>
                <c:pt idx="5">
                  <c:v>8.3333329999999997E-2</c:v>
                </c:pt>
                <c:pt idx="6">
                  <c:v>0.20833333000000001</c:v>
                </c:pt>
                <c:pt idx="7">
                  <c:v>0.10416667</c:v>
                </c:pt>
                <c:pt idx="8">
                  <c:v>6.25E-2</c:v>
                </c:pt>
                <c:pt idx="9">
                  <c:v>0.1875</c:v>
                </c:pt>
                <c:pt idx="10">
                  <c:v>0.16666666999999999</c:v>
                </c:pt>
                <c:pt idx="11">
                  <c:v>0.14583333000000001</c:v>
                </c:pt>
                <c:pt idx="12">
                  <c:v>0.16666666999999999</c:v>
                </c:pt>
                <c:pt idx="13">
                  <c:v>4.1666670000000003E-2</c:v>
                </c:pt>
                <c:pt idx="14">
                  <c:v>4.1666670000000003E-2</c:v>
                </c:pt>
                <c:pt idx="15">
                  <c:v>0</c:v>
                </c:pt>
                <c:pt idx="16">
                  <c:v>0.125</c:v>
                </c:pt>
              </c:numCache>
            </c:numRef>
          </c:val>
          <c:extLst>
            <c:ext xmlns:c16="http://schemas.microsoft.com/office/drawing/2014/chart" uri="{C3380CC4-5D6E-409C-BE32-E72D297353CC}">
              <c16:uniqueId val="{00000001-D328-FD46-A6B4-7FA216FC0462}"/>
            </c:ext>
          </c:extLst>
        </c:ser>
        <c:ser>
          <c:idx val="8"/>
          <c:order val="8"/>
          <c:tx>
            <c:strRef>
              <c:f>Sheet1!$J$1</c:f>
              <c:strCache>
                <c:ptCount val="1"/>
                <c:pt idx="0">
                  <c:v>US Female 55+</c:v>
                </c:pt>
              </c:strCache>
            </c:strRef>
          </c:tx>
          <c:spPr>
            <a:solidFill>
              <a:schemeClr val="accent3">
                <a:lumMod val="60000"/>
              </a:schemeClr>
            </a:solidFill>
            <a:ln>
              <a:noFill/>
            </a:ln>
            <a:effectLst/>
          </c:spPr>
          <c:invertIfNegative val="0"/>
          <c:cat>
            <c:strRef>
              <c:f>Sheet1!$A$2:$A$18</c:f>
              <c:strCache>
                <c:ptCount val="17"/>
                <c:pt idx="0">
                  <c:v>Proof of safety</c:v>
                </c:pt>
                <c:pt idx="1">
                  <c:v>HCP Recommendation</c:v>
                </c:pt>
                <c:pt idx="2">
                  <c:v>Not genetically modified</c:v>
                </c:pt>
                <c:pt idx="3">
                  <c:v>Recommended by friend/family</c:v>
                </c:pt>
                <c:pt idx="4">
                  <c:v>Clinical research on the brand</c:v>
                </c:pt>
                <c:pt idx="5">
                  <c:v>Measurable outcome</c:v>
                </c:pt>
                <c:pt idx="6">
                  <c:v>Online ratings and/or reviews</c:v>
                </c:pt>
                <c:pt idx="7">
                  <c:v>Addresses my specific conditions/concerns</c:v>
                </c:pt>
                <c:pt idx="8">
                  <c:v>Detailed ingredient information</c:v>
                </c:pt>
                <c:pt idx="9">
                  <c:v>Natural source</c:v>
                </c:pt>
                <c:pt idx="10">
                  <c:v>Organic certification</c:v>
                </c:pt>
                <c:pt idx="11">
                  <c:v>Clinical research on the ingredient</c:v>
                </c:pt>
                <c:pt idx="12">
                  <c:v>Contains branded ingredients</c:v>
                </c:pt>
                <c:pt idx="13">
                  <c:v>3rd party certification/seal </c:v>
                </c:pt>
                <c:pt idx="14">
                  <c:v>Influencer endorsement</c:v>
                </c:pt>
                <c:pt idx="15">
                  <c:v>None of the above</c:v>
                </c:pt>
                <c:pt idx="16">
                  <c:v>Past experience with the brand itself</c:v>
                </c:pt>
              </c:strCache>
            </c:strRef>
          </c:cat>
          <c:val>
            <c:numRef>
              <c:f>Sheet1!$J$2:$J$18</c:f>
              <c:numCache>
                <c:formatCode>0%</c:formatCode>
                <c:ptCount val="17"/>
                <c:pt idx="0">
                  <c:v>0.11428571</c:v>
                </c:pt>
                <c:pt idx="1">
                  <c:v>0.34285714</c:v>
                </c:pt>
                <c:pt idx="2">
                  <c:v>2.8571429999999998E-2</c:v>
                </c:pt>
                <c:pt idx="3">
                  <c:v>5.7142859999999997E-2</c:v>
                </c:pt>
                <c:pt idx="4">
                  <c:v>0.14285713999999999</c:v>
                </c:pt>
                <c:pt idx="5">
                  <c:v>5.7142859999999997E-2</c:v>
                </c:pt>
                <c:pt idx="6">
                  <c:v>5.7142859999999997E-2</c:v>
                </c:pt>
                <c:pt idx="7">
                  <c:v>0.25714285999999997</c:v>
                </c:pt>
                <c:pt idx="8">
                  <c:v>0.22857142999999999</c:v>
                </c:pt>
                <c:pt idx="9">
                  <c:v>0.11428571</c:v>
                </c:pt>
                <c:pt idx="10">
                  <c:v>5.7142859999999997E-2</c:v>
                </c:pt>
                <c:pt idx="11">
                  <c:v>0.11428571</c:v>
                </c:pt>
                <c:pt idx="12">
                  <c:v>5.7142859999999997E-2</c:v>
                </c:pt>
                <c:pt idx="13">
                  <c:v>0</c:v>
                </c:pt>
                <c:pt idx="14">
                  <c:v>0</c:v>
                </c:pt>
                <c:pt idx="15">
                  <c:v>0</c:v>
                </c:pt>
                <c:pt idx="16">
                  <c:v>0.22857142999999999</c:v>
                </c:pt>
              </c:numCache>
            </c:numRef>
          </c:val>
          <c:extLst>
            <c:ext xmlns:c16="http://schemas.microsoft.com/office/drawing/2014/chart" uri="{C3380CC4-5D6E-409C-BE32-E72D297353CC}">
              <c16:uniqueId val="{00000002-D328-FD46-A6B4-7FA216FC0462}"/>
            </c:ext>
          </c:extLst>
        </c:ser>
        <c:ser>
          <c:idx val="9"/>
          <c:order val="9"/>
          <c:tx>
            <c:strRef>
              <c:f>Sheet1!$K$1</c:f>
              <c:strCache>
                <c:ptCount val="1"/>
                <c:pt idx="0">
                  <c:v>US Male 55+</c:v>
                </c:pt>
              </c:strCache>
            </c:strRef>
          </c:tx>
          <c:spPr>
            <a:solidFill>
              <a:schemeClr val="accent4">
                <a:lumMod val="60000"/>
              </a:schemeClr>
            </a:solidFill>
            <a:ln>
              <a:noFill/>
            </a:ln>
            <a:effectLst/>
          </c:spPr>
          <c:invertIfNegative val="0"/>
          <c:cat>
            <c:strRef>
              <c:f>Sheet1!$A$2:$A$18</c:f>
              <c:strCache>
                <c:ptCount val="17"/>
                <c:pt idx="0">
                  <c:v>Proof of safety</c:v>
                </c:pt>
                <c:pt idx="1">
                  <c:v>HCP Recommendation</c:v>
                </c:pt>
                <c:pt idx="2">
                  <c:v>Not genetically modified</c:v>
                </c:pt>
                <c:pt idx="3">
                  <c:v>Recommended by friend/family</c:v>
                </c:pt>
                <c:pt idx="4">
                  <c:v>Clinical research on the brand</c:v>
                </c:pt>
                <c:pt idx="5">
                  <c:v>Measurable outcome</c:v>
                </c:pt>
                <c:pt idx="6">
                  <c:v>Online ratings and/or reviews</c:v>
                </c:pt>
                <c:pt idx="7">
                  <c:v>Addresses my specific conditions/concerns</c:v>
                </c:pt>
                <c:pt idx="8">
                  <c:v>Detailed ingredient information</c:v>
                </c:pt>
                <c:pt idx="9">
                  <c:v>Natural source</c:v>
                </c:pt>
                <c:pt idx="10">
                  <c:v>Organic certification</c:v>
                </c:pt>
                <c:pt idx="11">
                  <c:v>Clinical research on the ingredient</c:v>
                </c:pt>
                <c:pt idx="12">
                  <c:v>Contains branded ingredients</c:v>
                </c:pt>
                <c:pt idx="13">
                  <c:v>3rd party certification/seal </c:v>
                </c:pt>
                <c:pt idx="14">
                  <c:v>Influencer endorsement</c:v>
                </c:pt>
                <c:pt idx="15">
                  <c:v>None of the above</c:v>
                </c:pt>
                <c:pt idx="16">
                  <c:v>Past experience with the brand itself</c:v>
                </c:pt>
              </c:strCache>
            </c:strRef>
          </c:cat>
          <c:val>
            <c:numRef>
              <c:f>Sheet1!$K$2:$K$18</c:f>
              <c:numCache>
                <c:formatCode>0%</c:formatCode>
                <c:ptCount val="17"/>
                <c:pt idx="0">
                  <c:v>5.2631579999999997E-2</c:v>
                </c:pt>
                <c:pt idx="1">
                  <c:v>0.15789474000000001</c:v>
                </c:pt>
                <c:pt idx="2">
                  <c:v>5.2631579999999997E-2</c:v>
                </c:pt>
                <c:pt idx="3">
                  <c:v>0</c:v>
                </c:pt>
                <c:pt idx="4">
                  <c:v>0.15789474000000001</c:v>
                </c:pt>
                <c:pt idx="5">
                  <c:v>5.2631579999999997E-2</c:v>
                </c:pt>
                <c:pt idx="6">
                  <c:v>0.10526315999999999</c:v>
                </c:pt>
                <c:pt idx="7">
                  <c:v>0.31578947000000002</c:v>
                </c:pt>
                <c:pt idx="8">
                  <c:v>0.15789474000000001</c:v>
                </c:pt>
                <c:pt idx="9">
                  <c:v>0.21052631999999999</c:v>
                </c:pt>
                <c:pt idx="10">
                  <c:v>0</c:v>
                </c:pt>
                <c:pt idx="11">
                  <c:v>0.15789474000000001</c:v>
                </c:pt>
                <c:pt idx="12">
                  <c:v>0.15789474000000001</c:v>
                </c:pt>
                <c:pt idx="13">
                  <c:v>5.2631579999999997E-2</c:v>
                </c:pt>
                <c:pt idx="14">
                  <c:v>0</c:v>
                </c:pt>
                <c:pt idx="15">
                  <c:v>5.2631579999999997E-2</c:v>
                </c:pt>
                <c:pt idx="16">
                  <c:v>0.26315789000000001</c:v>
                </c:pt>
              </c:numCache>
            </c:numRef>
          </c:val>
          <c:extLst>
            <c:ext xmlns:c16="http://schemas.microsoft.com/office/drawing/2014/chart" uri="{C3380CC4-5D6E-409C-BE32-E72D297353CC}">
              <c16:uniqueId val="{00000003-D328-FD46-A6B4-7FA216FC0462}"/>
            </c:ext>
          </c:extLst>
        </c:ser>
        <c:dLbls>
          <c:showLegendKey val="0"/>
          <c:showVal val="0"/>
          <c:showCatName val="0"/>
          <c:showSerName val="0"/>
          <c:showPercent val="0"/>
          <c:showBubbleSize val="0"/>
        </c:dLbls>
        <c:gapWidth val="219"/>
        <c:overlap val="-27"/>
        <c:axId val="758300008"/>
        <c:axId val="758299288"/>
      </c:barChart>
      <c:catAx>
        <c:axId val="75830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58299288"/>
        <c:crosses val="autoZero"/>
        <c:auto val="1"/>
        <c:lblAlgn val="ctr"/>
        <c:lblOffset val="100"/>
        <c:noMultiLvlLbl val="0"/>
      </c:catAx>
      <c:valAx>
        <c:axId val="758299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300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 US</c:v>
                </c:pt>
              </c:strCache>
            </c:strRef>
          </c:tx>
          <c:spPr>
            <a:solidFill>
              <a:schemeClr val="accent1"/>
            </a:solidFill>
            <a:ln>
              <a:noFill/>
            </a:ln>
            <a:effectLst/>
          </c:spPr>
          <c:invertIfNegative val="0"/>
          <c:cat>
            <c:strRef>
              <c:f>Sheet1!$A$2:$A$14</c:f>
              <c:strCache>
                <c:ptCount val="13"/>
                <c:pt idx="0">
                  <c:v>Quality</c:v>
                </c:pt>
                <c:pt idx="1">
                  <c:v>Trust</c:v>
                </c:pt>
                <c:pt idx="2">
                  <c:v>Established safety</c:v>
                </c:pt>
                <c:pt idx="3">
                  <c:v>Clinically studied</c:v>
                </c:pt>
                <c:pt idx="4">
                  <c:v>Efficacy/efficacious dose</c:v>
                </c:pt>
                <c:pt idx="5">
                  <c:v>Regulatory/legal compliance</c:v>
                </c:pt>
                <c:pt idx="6">
                  <c:v>3rd party value-based certification</c:v>
                </c:pt>
                <c:pt idx="7">
                  <c:v>Website offering further information</c:v>
                </c:pt>
                <c:pt idx="8">
                  <c:v>Branded ingredient logo on front of package</c:v>
                </c:pt>
                <c:pt idx="9">
                  <c:v>3rd party quality certification </c:v>
                </c:pt>
                <c:pt idx="10">
                  <c:v>Branded ingredient logo on back of package</c:v>
                </c:pt>
                <c:pt idx="11">
                  <c:v>Media coverage of the branded ingredient</c:v>
                </c:pt>
                <c:pt idx="12">
                  <c:v>Social media support and presence </c:v>
                </c:pt>
              </c:strCache>
            </c:strRef>
          </c:cat>
          <c:val>
            <c:numRef>
              <c:f>Sheet1!$B$2:$B$14</c:f>
              <c:numCache>
                <c:formatCode>0%</c:formatCode>
                <c:ptCount val="13"/>
                <c:pt idx="0">
                  <c:v>0.54804269999999999</c:v>
                </c:pt>
                <c:pt idx="1">
                  <c:v>0.48042705000000002</c:v>
                </c:pt>
                <c:pt idx="2">
                  <c:v>0.48398576999999998</c:v>
                </c:pt>
                <c:pt idx="3">
                  <c:v>0.45907472999999999</c:v>
                </c:pt>
                <c:pt idx="4">
                  <c:v>0.42704626000000001</c:v>
                </c:pt>
                <c:pt idx="5">
                  <c:v>0.44128114000000002</c:v>
                </c:pt>
                <c:pt idx="7">
                  <c:v>0.34875444999999999</c:v>
                </c:pt>
                <c:pt idx="8">
                  <c:v>0.36298932</c:v>
                </c:pt>
                <c:pt idx="10">
                  <c:v>0.34519572999999998</c:v>
                </c:pt>
                <c:pt idx="12">
                  <c:v>0.31672598000000002</c:v>
                </c:pt>
              </c:numCache>
            </c:numRef>
          </c:val>
          <c:extLst>
            <c:ext xmlns:c16="http://schemas.microsoft.com/office/drawing/2014/chart" uri="{C3380CC4-5D6E-409C-BE32-E72D297353CC}">
              <c16:uniqueId val="{00000000-D36D-410E-AC68-79459C2AF1DD}"/>
            </c:ext>
          </c:extLst>
        </c:ser>
        <c:ser>
          <c:idx val="1"/>
          <c:order val="1"/>
          <c:tx>
            <c:strRef>
              <c:f>Sheet1!$C$1</c:f>
              <c:strCache>
                <c:ptCount val="1"/>
                <c:pt idx="0">
                  <c:v>2022 US</c:v>
                </c:pt>
              </c:strCache>
            </c:strRef>
          </c:tx>
          <c:spPr>
            <a:solidFill>
              <a:schemeClr val="accent2"/>
            </a:solidFill>
            <a:ln>
              <a:noFill/>
            </a:ln>
            <a:effectLst/>
          </c:spPr>
          <c:invertIfNegative val="0"/>
          <c:cat>
            <c:strRef>
              <c:f>Sheet1!$A$2:$A$14</c:f>
              <c:strCache>
                <c:ptCount val="13"/>
                <c:pt idx="0">
                  <c:v>Quality</c:v>
                </c:pt>
                <c:pt idx="1">
                  <c:v>Trust</c:v>
                </c:pt>
                <c:pt idx="2">
                  <c:v>Established safety</c:v>
                </c:pt>
                <c:pt idx="3">
                  <c:v>Clinically studied</c:v>
                </c:pt>
                <c:pt idx="4">
                  <c:v>Efficacy/efficacious dose</c:v>
                </c:pt>
                <c:pt idx="5">
                  <c:v>Regulatory/legal compliance</c:v>
                </c:pt>
                <c:pt idx="6">
                  <c:v>3rd party value-based certification</c:v>
                </c:pt>
                <c:pt idx="7">
                  <c:v>Website offering further information</c:v>
                </c:pt>
                <c:pt idx="8">
                  <c:v>Branded ingredient logo on front of package</c:v>
                </c:pt>
                <c:pt idx="9">
                  <c:v>3rd party quality certification </c:v>
                </c:pt>
                <c:pt idx="10">
                  <c:v>Branded ingredient logo on back of package</c:v>
                </c:pt>
                <c:pt idx="11">
                  <c:v>Media coverage of the branded ingredient</c:v>
                </c:pt>
                <c:pt idx="12">
                  <c:v>Social media support and presence </c:v>
                </c:pt>
              </c:strCache>
            </c:strRef>
          </c:cat>
          <c:val>
            <c:numRef>
              <c:f>Sheet1!$C$2:$C$14</c:f>
              <c:numCache>
                <c:formatCode>0%</c:formatCode>
                <c:ptCount val="13"/>
                <c:pt idx="0">
                  <c:v>0.50864198000000005</c:v>
                </c:pt>
                <c:pt idx="1">
                  <c:v>0.49135802000000001</c:v>
                </c:pt>
                <c:pt idx="2">
                  <c:v>0.47160493999999997</c:v>
                </c:pt>
                <c:pt idx="3">
                  <c:v>0.40493826999999999</c:v>
                </c:pt>
                <c:pt idx="4">
                  <c:v>0.42469136000000002</c:v>
                </c:pt>
                <c:pt idx="5">
                  <c:v>0.42716049</c:v>
                </c:pt>
                <c:pt idx="7">
                  <c:v>0.39259259000000002</c:v>
                </c:pt>
                <c:pt idx="8">
                  <c:v>0.35308642000000001</c:v>
                </c:pt>
                <c:pt idx="10">
                  <c:v>0.36790123000000002</c:v>
                </c:pt>
                <c:pt idx="11">
                  <c:v>0.30123456999999998</c:v>
                </c:pt>
                <c:pt idx="12">
                  <c:v>0.30123456999999998</c:v>
                </c:pt>
              </c:numCache>
            </c:numRef>
          </c:val>
          <c:extLst>
            <c:ext xmlns:c16="http://schemas.microsoft.com/office/drawing/2014/chart" uri="{C3380CC4-5D6E-409C-BE32-E72D297353CC}">
              <c16:uniqueId val="{00000001-D36D-410E-AC68-79459C2AF1DD}"/>
            </c:ext>
          </c:extLst>
        </c:ser>
        <c:ser>
          <c:idx val="2"/>
          <c:order val="2"/>
          <c:tx>
            <c:strRef>
              <c:f>Sheet1!$D$1</c:f>
              <c:strCache>
                <c:ptCount val="1"/>
                <c:pt idx="0">
                  <c:v>2023 US</c:v>
                </c:pt>
              </c:strCache>
            </c:strRef>
          </c:tx>
          <c:spPr>
            <a:solidFill>
              <a:schemeClr val="accent3"/>
            </a:solidFill>
            <a:ln>
              <a:noFill/>
            </a:ln>
            <a:effectLst/>
          </c:spPr>
          <c:invertIfNegative val="0"/>
          <c:cat>
            <c:strRef>
              <c:f>Sheet1!$A$2:$A$14</c:f>
              <c:strCache>
                <c:ptCount val="13"/>
                <c:pt idx="0">
                  <c:v>Quality</c:v>
                </c:pt>
                <c:pt idx="1">
                  <c:v>Trust</c:v>
                </c:pt>
                <c:pt idx="2">
                  <c:v>Established safety</c:v>
                </c:pt>
                <c:pt idx="3">
                  <c:v>Clinically studied</c:v>
                </c:pt>
                <c:pt idx="4">
                  <c:v>Efficacy/efficacious dose</c:v>
                </c:pt>
                <c:pt idx="5">
                  <c:v>Regulatory/legal compliance</c:v>
                </c:pt>
                <c:pt idx="6">
                  <c:v>3rd party value-based certification</c:v>
                </c:pt>
                <c:pt idx="7">
                  <c:v>Website offering further information</c:v>
                </c:pt>
                <c:pt idx="8">
                  <c:v>Branded ingredient logo on front of package</c:v>
                </c:pt>
                <c:pt idx="9">
                  <c:v>3rd party quality certification </c:v>
                </c:pt>
                <c:pt idx="10">
                  <c:v>Branded ingredient logo on back of package</c:v>
                </c:pt>
                <c:pt idx="11">
                  <c:v>Media coverage of the branded ingredient</c:v>
                </c:pt>
                <c:pt idx="12">
                  <c:v>Social media support and presence </c:v>
                </c:pt>
              </c:strCache>
            </c:strRef>
          </c:cat>
          <c:val>
            <c:numRef>
              <c:f>Sheet1!$D$2:$D$14</c:f>
              <c:numCache>
                <c:formatCode>0%</c:formatCode>
                <c:ptCount val="13"/>
                <c:pt idx="0">
                  <c:v>0.75545851999999991</c:v>
                </c:pt>
                <c:pt idx="1">
                  <c:v>0.63318776999999993</c:v>
                </c:pt>
                <c:pt idx="2">
                  <c:v>0.66375545999999996</c:v>
                </c:pt>
                <c:pt idx="3">
                  <c:v>0.67248907999999996</c:v>
                </c:pt>
                <c:pt idx="4">
                  <c:v>0.61135370999999994</c:v>
                </c:pt>
                <c:pt idx="5">
                  <c:v>0.53711790000000004</c:v>
                </c:pt>
                <c:pt idx="6">
                  <c:v>0.42794759999999998</c:v>
                </c:pt>
                <c:pt idx="7">
                  <c:v>0.44104802999999998</c:v>
                </c:pt>
                <c:pt idx="8">
                  <c:v>0.37991266000000001</c:v>
                </c:pt>
                <c:pt idx="9">
                  <c:v>0.41048034999999999</c:v>
                </c:pt>
                <c:pt idx="10">
                  <c:v>0.41048034999999999</c:v>
                </c:pt>
                <c:pt idx="11">
                  <c:v>0.25327511000000003</c:v>
                </c:pt>
                <c:pt idx="12">
                  <c:v>0.25327511000000003</c:v>
                </c:pt>
              </c:numCache>
            </c:numRef>
          </c:val>
          <c:extLst>
            <c:ext xmlns:c16="http://schemas.microsoft.com/office/drawing/2014/chart" uri="{C3380CC4-5D6E-409C-BE32-E72D297353CC}">
              <c16:uniqueId val="{00000000-9F60-4856-8452-F4BE15B0EF64}"/>
            </c:ext>
          </c:extLst>
        </c:ser>
        <c:ser>
          <c:idx val="3"/>
          <c:order val="3"/>
          <c:tx>
            <c:strRef>
              <c:f>Sheet1!$E$1</c:f>
              <c:strCache>
                <c:ptCount val="1"/>
                <c:pt idx="0">
                  <c:v>2024 US</c:v>
                </c:pt>
              </c:strCache>
            </c:strRef>
          </c:tx>
          <c:spPr>
            <a:solidFill>
              <a:schemeClr val="accent4"/>
            </a:solidFill>
            <a:ln>
              <a:noFill/>
            </a:ln>
            <a:effectLst/>
          </c:spPr>
          <c:invertIfNegative val="0"/>
          <c:cat>
            <c:strRef>
              <c:f>Sheet1!$A$2:$A$14</c:f>
              <c:strCache>
                <c:ptCount val="13"/>
                <c:pt idx="0">
                  <c:v>Quality</c:v>
                </c:pt>
                <c:pt idx="1">
                  <c:v>Trust</c:v>
                </c:pt>
                <c:pt idx="2">
                  <c:v>Established safety</c:v>
                </c:pt>
                <c:pt idx="3">
                  <c:v>Clinically studied</c:v>
                </c:pt>
                <c:pt idx="4">
                  <c:v>Efficacy/efficacious dose</c:v>
                </c:pt>
                <c:pt idx="5">
                  <c:v>Regulatory/legal compliance</c:v>
                </c:pt>
                <c:pt idx="6">
                  <c:v>3rd party value-based certification</c:v>
                </c:pt>
                <c:pt idx="7">
                  <c:v>Website offering further information</c:v>
                </c:pt>
                <c:pt idx="8">
                  <c:v>Branded ingredient logo on front of package</c:v>
                </c:pt>
                <c:pt idx="9">
                  <c:v>3rd party quality certification </c:v>
                </c:pt>
                <c:pt idx="10">
                  <c:v>Branded ingredient logo on back of package</c:v>
                </c:pt>
                <c:pt idx="11">
                  <c:v>Media coverage of the branded ingredient</c:v>
                </c:pt>
                <c:pt idx="12">
                  <c:v>Social media support and presence </c:v>
                </c:pt>
              </c:strCache>
            </c:strRef>
          </c:cat>
          <c:val>
            <c:numRef>
              <c:f>Sheet1!$E$2:$E$14</c:f>
              <c:numCache>
                <c:formatCode>0%</c:formatCode>
                <c:ptCount val="13"/>
                <c:pt idx="0">
                  <c:v>0.81355931999999997</c:v>
                </c:pt>
                <c:pt idx="1">
                  <c:v>0.75706214999999999</c:v>
                </c:pt>
                <c:pt idx="2">
                  <c:v>0.73446327999999994</c:v>
                </c:pt>
                <c:pt idx="3">
                  <c:v>0.62711863999999995</c:v>
                </c:pt>
                <c:pt idx="4">
                  <c:v>0.58192089999999996</c:v>
                </c:pt>
                <c:pt idx="5">
                  <c:v>0.60451977000000001</c:v>
                </c:pt>
                <c:pt idx="6">
                  <c:v>0.52542372999999998</c:v>
                </c:pt>
                <c:pt idx="7">
                  <c:v>0.50847458000000001</c:v>
                </c:pt>
                <c:pt idx="8">
                  <c:v>0.32203389999999998</c:v>
                </c:pt>
                <c:pt idx="9">
                  <c:v>0.38983051000000002</c:v>
                </c:pt>
                <c:pt idx="10">
                  <c:v>0.38418078999999999</c:v>
                </c:pt>
                <c:pt idx="11">
                  <c:v>0.27118643999999997</c:v>
                </c:pt>
                <c:pt idx="12">
                  <c:v>0.18644068</c:v>
                </c:pt>
              </c:numCache>
            </c:numRef>
          </c:val>
          <c:extLst>
            <c:ext xmlns:c16="http://schemas.microsoft.com/office/drawing/2014/chart" uri="{C3380CC4-5D6E-409C-BE32-E72D297353CC}">
              <c16:uniqueId val="{00000000-81D1-4923-8E90-A9E39C95E7CF}"/>
            </c:ext>
          </c:extLst>
        </c:ser>
        <c:ser>
          <c:idx val="4"/>
          <c:order val="4"/>
          <c:tx>
            <c:strRef>
              <c:f>Sheet1!$F$1</c:f>
              <c:strCache>
                <c:ptCount val="1"/>
                <c:pt idx="0">
                  <c:v>2025 US</c:v>
                </c:pt>
              </c:strCache>
            </c:strRef>
          </c:tx>
          <c:spPr>
            <a:solidFill>
              <a:schemeClr val="accent5"/>
            </a:solidFill>
            <a:ln>
              <a:noFill/>
            </a:ln>
            <a:effectLst/>
          </c:spPr>
          <c:invertIfNegative val="0"/>
          <c:cat>
            <c:strRef>
              <c:f>Sheet1!$A$2:$A$14</c:f>
              <c:strCache>
                <c:ptCount val="13"/>
                <c:pt idx="0">
                  <c:v>Quality</c:v>
                </c:pt>
                <c:pt idx="1">
                  <c:v>Trust</c:v>
                </c:pt>
                <c:pt idx="2">
                  <c:v>Established safety</c:v>
                </c:pt>
                <c:pt idx="3">
                  <c:v>Clinically studied</c:v>
                </c:pt>
                <c:pt idx="4">
                  <c:v>Efficacy/efficacious dose</c:v>
                </c:pt>
                <c:pt idx="5">
                  <c:v>Regulatory/legal compliance</c:v>
                </c:pt>
                <c:pt idx="6">
                  <c:v>3rd party value-based certification</c:v>
                </c:pt>
                <c:pt idx="7">
                  <c:v>Website offering further information</c:v>
                </c:pt>
                <c:pt idx="8">
                  <c:v>Branded ingredient logo on front of package</c:v>
                </c:pt>
                <c:pt idx="9">
                  <c:v>3rd party quality certification </c:v>
                </c:pt>
                <c:pt idx="10">
                  <c:v>Branded ingredient logo on back of package</c:v>
                </c:pt>
                <c:pt idx="11">
                  <c:v>Media coverage of the branded ingredient</c:v>
                </c:pt>
                <c:pt idx="12">
                  <c:v>Social media support and presence </c:v>
                </c:pt>
              </c:strCache>
            </c:strRef>
          </c:cat>
          <c:val>
            <c:numRef>
              <c:f>Sheet1!$F$2:$F$14</c:f>
              <c:numCache>
                <c:formatCode>0%</c:formatCode>
                <c:ptCount val="13"/>
                <c:pt idx="0">
                  <c:v>0.74436089999999988</c:v>
                </c:pt>
                <c:pt idx="1">
                  <c:v>0.70426064999999993</c:v>
                </c:pt>
                <c:pt idx="2">
                  <c:v>0.66917293</c:v>
                </c:pt>
                <c:pt idx="3">
                  <c:v>0.62656641999999996</c:v>
                </c:pt>
                <c:pt idx="4">
                  <c:v>0.59398496000000001</c:v>
                </c:pt>
                <c:pt idx="5">
                  <c:v>0.56892231000000004</c:v>
                </c:pt>
                <c:pt idx="6">
                  <c:v>0.48872179999999998</c:v>
                </c:pt>
                <c:pt idx="7">
                  <c:v>0.45614035000000003</c:v>
                </c:pt>
                <c:pt idx="8">
                  <c:v>0.44611529</c:v>
                </c:pt>
                <c:pt idx="9">
                  <c:v>0.44360902000000002</c:v>
                </c:pt>
                <c:pt idx="10">
                  <c:v>0.41353382999999999</c:v>
                </c:pt>
                <c:pt idx="11">
                  <c:v>0.33834586</c:v>
                </c:pt>
                <c:pt idx="12">
                  <c:v>0.30075188000000003</c:v>
                </c:pt>
              </c:numCache>
            </c:numRef>
          </c:val>
          <c:extLst>
            <c:ext xmlns:c16="http://schemas.microsoft.com/office/drawing/2014/chart" uri="{C3380CC4-5D6E-409C-BE32-E72D297353CC}">
              <c16:uniqueId val="{00000000-6382-184C-8DEB-DC2797CACE7D}"/>
            </c:ext>
          </c:extLst>
        </c:ser>
        <c:dLbls>
          <c:showLegendKey val="0"/>
          <c:showVal val="0"/>
          <c:showCatName val="0"/>
          <c:showSerName val="0"/>
          <c:showPercent val="0"/>
          <c:showBubbleSize val="0"/>
        </c:dLbls>
        <c:gapWidth val="219"/>
        <c:overlap val="-27"/>
        <c:axId val="23225799"/>
        <c:axId val="23222919"/>
      </c:barChart>
      <c:catAx>
        <c:axId val="23225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3222919"/>
        <c:crosses val="autoZero"/>
        <c:auto val="1"/>
        <c:lblAlgn val="ctr"/>
        <c:lblOffset val="100"/>
        <c:noMultiLvlLbl val="0"/>
      </c:catAx>
      <c:valAx>
        <c:axId val="232229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225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8788096884153"/>
          <c:y val="2.9619814554862928E-2"/>
          <c:w val="0.88111526773490234"/>
          <c:h val="0.45494452287279563"/>
        </c:manualLayout>
      </c:layout>
      <c:barChart>
        <c:barDir val="col"/>
        <c:grouping val="clustered"/>
        <c:varyColors val="0"/>
        <c:ser>
          <c:idx val="0"/>
          <c:order val="0"/>
          <c:tx>
            <c:strRef>
              <c:f>Sheet1!$B$1</c:f>
              <c:strCache>
                <c:ptCount val="1"/>
                <c:pt idx="0">
                  <c:v>US Female 18-25</c:v>
                </c:pt>
              </c:strCache>
            </c:strRef>
          </c:tx>
          <c:spPr>
            <a:solidFill>
              <a:schemeClr val="accent1"/>
            </a:solidFill>
            <a:ln>
              <a:noFill/>
            </a:ln>
            <a:effectLst/>
          </c:spPr>
          <c:invertIfNegative val="0"/>
          <c:cat>
            <c:strRef>
              <c:f>Sheet1!$A$2:$A$19</c:f>
              <c:strCache>
                <c:ptCount val="18"/>
                <c:pt idx="0">
                  <c:v>Clinical research on the brand</c:v>
                </c:pt>
                <c:pt idx="1">
                  <c:v>Clinical research on the ingredient</c:v>
                </c:pt>
                <c:pt idx="2">
                  <c:v>HCP Recommendation</c:v>
                </c:pt>
                <c:pt idx="3">
                  <c:v>Transparency in supply chain</c:v>
                </c:pt>
                <c:pt idx="4">
                  <c:v>Authentic brand story</c:v>
                </c:pt>
                <c:pt idx="5">
                  <c:v>Informative website</c:v>
                </c:pt>
                <c:pt idx="6">
                  <c:v>Supports charities/causes</c:v>
                </c:pt>
                <c:pt idx="7">
                  <c:v>Social media influencers </c:v>
                </c:pt>
                <c:pt idx="8">
                  <c:v>Consistent product quality</c:v>
                </c:pt>
                <c:pt idx="9">
                  <c:v>Friend/family recommends the brand</c:v>
                </c:pt>
                <c:pt idx="10">
                  <c:v>Brand values align with my own</c:v>
                </c:pt>
                <c:pt idx="11">
                  <c:v>My long-term usage of the brand</c:v>
                </c:pt>
                <c:pt idx="12">
                  <c:v>Values-based certification/seal on label/website </c:v>
                </c:pt>
                <c:pt idx="13">
                  <c:v>Contains branded ingredients</c:v>
                </c:pt>
                <c:pt idx="14">
                  <c:v>Quality certification/seal on label/website</c:v>
                </c:pt>
                <c:pt idx="15">
                  <c:v>Other experts recommend the brand</c:v>
                </c:pt>
                <c:pt idx="16">
                  <c:v>None of the above</c:v>
                </c:pt>
                <c:pt idx="17">
                  <c:v>Other </c:v>
                </c:pt>
              </c:strCache>
            </c:strRef>
          </c:cat>
          <c:val>
            <c:numRef>
              <c:f>Sheet1!$B$2:$B$19</c:f>
              <c:numCache>
                <c:formatCode>0%</c:formatCode>
                <c:ptCount val="18"/>
                <c:pt idx="0">
                  <c:v>0.27272727272727271</c:v>
                </c:pt>
                <c:pt idx="1">
                  <c:v>0.27272727272727271</c:v>
                </c:pt>
                <c:pt idx="2">
                  <c:v>0.24242424242424243</c:v>
                </c:pt>
                <c:pt idx="3">
                  <c:v>0.21212121212121213</c:v>
                </c:pt>
                <c:pt idx="4">
                  <c:v>0.18181818181818182</c:v>
                </c:pt>
                <c:pt idx="5">
                  <c:v>0.18181818181818182</c:v>
                </c:pt>
                <c:pt idx="6">
                  <c:v>0.18181818181818182</c:v>
                </c:pt>
                <c:pt idx="7">
                  <c:v>0.18181818181818182</c:v>
                </c:pt>
                <c:pt idx="8">
                  <c:v>0.15151515151515152</c:v>
                </c:pt>
                <c:pt idx="9">
                  <c:v>0.15151515151515152</c:v>
                </c:pt>
                <c:pt idx="10">
                  <c:v>0.15151515151515152</c:v>
                </c:pt>
                <c:pt idx="11">
                  <c:v>0.12121212121212122</c:v>
                </c:pt>
                <c:pt idx="12">
                  <c:v>0.12121212121212122</c:v>
                </c:pt>
                <c:pt idx="13">
                  <c:v>0.12121212121212122</c:v>
                </c:pt>
                <c:pt idx="14">
                  <c:v>9.0909090909090912E-2</c:v>
                </c:pt>
                <c:pt idx="15">
                  <c:v>6.0606060606060608E-2</c:v>
                </c:pt>
                <c:pt idx="16">
                  <c:v>3.0303030303030304E-2</c:v>
                </c:pt>
                <c:pt idx="17">
                  <c:v>0</c:v>
                </c:pt>
              </c:numCache>
            </c:numRef>
          </c:val>
          <c:extLst>
            <c:ext xmlns:c16="http://schemas.microsoft.com/office/drawing/2014/chart" uri="{C3380CC4-5D6E-409C-BE32-E72D297353CC}">
              <c16:uniqueId val="{00000000-EC19-4968-940C-43BF0C843A0F}"/>
            </c:ext>
          </c:extLst>
        </c:ser>
        <c:ser>
          <c:idx val="1"/>
          <c:order val="1"/>
          <c:tx>
            <c:strRef>
              <c:f>Sheet1!$C$1</c:f>
              <c:strCache>
                <c:ptCount val="1"/>
                <c:pt idx="0">
                  <c:v>US Male 18-25</c:v>
                </c:pt>
              </c:strCache>
            </c:strRef>
          </c:tx>
          <c:spPr>
            <a:solidFill>
              <a:schemeClr val="accent2"/>
            </a:solidFill>
            <a:ln>
              <a:noFill/>
            </a:ln>
            <a:effectLst/>
          </c:spPr>
          <c:invertIfNegative val="0"/>
          <c:cat>
            <c:strRef>
              <c:f>Sheet1!$A$2:$A$19</c:f>
              <c:strCache>
                <c:ptCount val="18"/>
                <c:pt idx="0">
                  <c:v>Clinical research on the brand</c:v>
                </c:pt>
                <c:pt idx="1">
                  <c:v>Clinical research on the ingredient</c:v>
                </c:pt>
                <c:pt idx="2">
                  <c:v>HCP Recommendation</c:v>
                </c:pt>
                <c:pt idx="3">
                  <c:v>Transparency in supply chain</c:v>
                </c:pt>
                <c:pt idx="4">
                  <c:v>Authentic brand story</c:v>
                </c:pt>
                <c:pt idx="5">
                  <c:v>Informative website</c:v>
                </c:pt>
                <c:pt idx="6">
                  <c:v>Supports charities/causes</c:v>
                </c:pt>
                <c:pt idx="7">
                  <c:v>Social media influencers </c:v>
                </c:pt>
                <c:pt idx="8">
                  <c:v>Consistent product quality</c:v>
                </c:pt>
                <c:pt idx="9">
                  <c:v>Friend/family recommends the brand</c:v>
                </c:pt>
                <c:pt idx="10">
                  <c:v>Brand values align with my own</c:v>
                </c:pt>
                <c:pt idx="11">
                  <c:v>My long-term usage of the brand</c:v>
                </c:pt>
                <c:pt idx="12">
                  <c:v>Values-based certification/seal on label/website </c:v>
                </c:pt>
                <c:pt idx="13">
                  <c:v>Contains branded ingredients</c:v>
                </c:pt>
                <c:pt idx="14">
                  <c:v>Quality certification/seal on label/website</c:v>
                </c:pt>
                <c:pt idx="15">
                  <c:v>Other experts recommend the brand</c:v>
                </c:pt>
                <c:pt idx="16">
                  <c:v>None of the above</c:v>
                </c:pt>
                <c:pt idx="17">
                  <c:v>Other </c:v>
                </c:pt>
              </c:strCache>
            </c:strRef>
          </c:cat>
          <c:val>
            <c:numRef>
              <c:f>Sheet1!$C$2:$C$19</c:f>
              <c:numCache>
                <c:formatCode>0%</c:formatCode>
                <c:ptCount val="18"/>
                <c:pt idx="0">
                  <c:v>0.2391304347826087</c:v>
                </c:pt>
                <c:pt idx="1">
                  <c:v>0.15217391304347827</c:v>
                </c:pt>
                <c:pt idx="2">
                  <c:v>0.2608695652173913</c:v>
                </c:pt>
                <c:pt idx="3">
                  <c:v>0.28260869565217389</c:v>
                </c:pt>
                <c:pt idx="4">
                  <c:v>8.6956521739130432E-2</c:v>
                </c:pt>
                <c:pt idx="5">
                  <c:v>0.19565217391304349</c:v>
                </c:pt>
                <c:pt idx="6">
                  <c:v>6.5217391304347824E-2</c:v>
                </c:pt>
                <c:pt idx="7">
                  <c:v>0.15217391304347827</c:v>
                </c:pt>
                <c:pt idx="8">
                  <c:v>0.30434782608695654</c:v>
                </c:pt>
                <c:pt idx="9">
                  <c:v>0.13043478260869565</c:v>
                </c:pt>
                <c:pt idx="10">
                  <c:v>0.21739130434782608</c:v>
                </c:pt>
                <c:pt idx="11">
                  <c:v>0.10869565217391304</c:v>
                </c:pt>
                <c:pt idx="12">
                  <c:v>0.13043478260869565</c:v>
                </c:pt>
                <c:pt idx="13">
                  <c:v>0.15217391304347827</c:v>
                </c:pt>
                <c:pt idx="14">
                  <c:v>0.19565217391304349</c:v>
                </c:pt>
                <c:pt idx="15">
                  <c:v>0.21739130434782608</c:v>
                </c:pt>
                <c:pt idx="16">
                  <c:v>0</c:v>
                </c:pt>
                <c:pt idx="17">
                  <c:v>0</c:v>
                </c:pt>
              </c:numCache>
            </c:numRef>
          </c:val>
          <c:extLst>
            <c:ext xmlns:c16="http://schemas.microsoft.com/office/drawing/2014/chart" uri="{C3380CC4-5D6E-409C-BE32-E72D297353CC}">
              <c16:uniqueId val="{00000001-EC19-4968-940C-43BF0C843A0F}"/>
            </c:ext>
          </c:extLst>
        </c:ser>
        <c:ser>
          <c:idx val="2"/>
          <c:order val="2"/>
          <c:tx>
            <c:strRef>
              <c:f>Sheet1!$D$1</c:f>
              <c:strCache>
                <c:ptCount val="1"/>
                <c:pt idx="0">
                  <c:v>US Female 26-34</c:v>
                </c:pt>
              </c:strCache>
            </c:strRef>
          </c:tx>
          <c:spPr>
            <a:solidFill>
              <a:schemeClr val="accent3"/>
            </a:solidFill>
            <a:ln>
              <a:noFill/>
            </a:ln>
            <a:effectLst/>
          </c:spPr>
          <c:invertIfNegative val="0"/>
          <c:cat>
            <c:strRef>
              <c:f>Sheet1!$A$2:$A$19</c:f>
              <c:strCache>
                <c:ptCount val="18"/>
                <c:pt idx="0">
                  <c:v>Clinical research on the brand</c:v>
                </c:pt>
                <c:pt idx="1">
                  <c:v>Clinical research on the ingredient</c:v>
                </c:pt>
                <c:pt idx="2">
                  <c:v>HCP Recommendation</c:v>
                </c:pt>
                <c:pt idx="3">
                  <c:v>Transparency in supply chain</c:v>
                </c:pt>
                <c:pt idx="4">
                  <c:v>Authentic brand story</c:v>
                </c:pt>
                <c:pt idx="5">
                  <c:v>Informative website</c:v>
                </c:pt>
                <c:pt idx="6">
                  <c:v>Supports charities/causes</c:v>
                </c:pt>
                <c:pt idx="7">
                  <c:v>Social media influencers </c:v>
                </c:pt>
                <c:pt idx="8">
                  <c:v>Consistent product quality</c:v>
                </c:pt>
                <c:pt idx="9">
                  <c:v>Friend/family recommends the brand</c:v>
                </c:pt>
                <c:pt idx="10">
                  <c:v>Brand values align with my own</c:v>
                </c:pt>
                <c:pt idx="11">
                  <c:v>My long-term usage of the brand</c:v>
                </c:pt>
                <c:pt idx="12">
                  <c:v>Values-based certification/seal on label/website </c:v>
                </c:pt>
                <c:pt idx="13">
                  <c:v>Contains branded ingredients</c:v>
                </c:pt>
                <c:pt idx="14">
                  <c:v>Quality certification/seal on label/website</c:v>
                </c:pt>
                <c:pt idx="15">
                  <c:v>Other experts recommend the brand</c:v>
                </c:pt>
                <c:pt idx="16">
                  <c:v>None of the above</c:v>
                </c:pt>
                <c:pt idx="17">
                  <c:v>Other </c:v>
                </c:pt>
              </c:strCache>
            </c:strRef>
          </c:cat>
          <c:val>
            <c:numRef>
              <c:f>Sheet1!$D$2:$D$19</c:f>
              <c:numCache>
                <c:formatCode>0%</c:formatCode>
                <c:ptCount val="18"/>
                <c:pt idx="0">
                  <c:v>0.28205128205128205</c:v>
                </c:pt>
                <c:pt idx="1">
                  <c:v>0.21794871794871795</c:v>
                </c:pt>
                <c:pt idx="2">
                  <c:v>0.26923076923076922</c:v>
                </c:pt>
                <c:pt idx="3">
                  <c:v>0.10256410256410256</c:v>
                </c:pt>
                <c:pt idx="4">
                  <c:v>8.9743589743589744E-2</c:v>
                </c:pt>
                <c:pt idx="5">
                  <c:v>0.10256410256410256</c:v>
                </c:pt>
                <c:pt idx="6">
                  <c:v>5.128205128205128E-2</c:v>
                </c:pt>
                <c:pt idx="7">
                  <c:v>0.16666666666666666</c:v>
                </c:pt>
                <c:pt idx="8">
                  <c:v>0.34615384615384615</c:v>
                </c:pt>
                <c:pt idx="9">
                  <c:v>0.15384615384615385</c:v>
                </c:pt>
                <c:pt idx="10">
                  <c:v>0.19230769230769232</c:v>
                </c:pt>
                <c:pt idx="11">
                  <c:v>0.12820512820512819</c:v>
                </c:pt>
                <c:pt idx="12">
                  <c:v>0.19230769230769232</c:v>
                </c:pt>
                <c:pt idx="13">
                  <c:v>0.14102564102564102</c:v>
                </c:pt>
                <c:pt idx="14">
                  <c:v>0.16666666666666666</c:v>
                </c:pt>
                <c:pt idx="15">
                  <c:v>0.11538461538461539</c:v>
                </c:pt>
                <c:pt idx="16">
                  <c:v>2.564102564102564E-2</c:v>
                </c:pt>
                <c:pt idx="17">
                  <c:v>0</c:v>
                </c:pt>
              </c:numCache>
            </c:numRef>
          </c:val>
          <c:extLst>
            <c:ext xmlns:c16="http://schemas.microsoft.com/office/drawing/2014/chart" uri="{C3380CC4-5D6E-409C-BE32-E72D297353CC}">
              <c16:uniqueId val="{00000002-EC19-4968-940C-43BF0C843A0F}"/>
            </c:ext>
          </c:extLst>
        </c:ser>
        <c:ser>
          <c:idx val="3"/>
          <c:order val="3"/>
          <c:tx>
            <c:strRef>
              <c:f>Sheet1!$E$1</c:f>
              <c:strCache>
                <c:ptCount val="1"/>
                <c:pt idx="0">
                  <c:v>US Male 26-34</c:v>
                </c:pt>
              </c:strCache>
            </c:strRef>
          </c:tx>
          <c:spPr>
            <a:solidFill>
              <a:schemeClr val="accent4"/>
            </a:solidFill>
            <a:ln>
              <a:noFill/>
            </a:ln>
            <a:effectLst/>
          </c:spPr>
          <c:invertIfNegative val="0"/>
          <c:cat>
            <c:strRef>
              <c:f>Sheet1!$A$2:$A$19</c:f>
              <c:strCache>
                <c:ptCount val="18"/>
                <c:pt idx="0">
                  <c:v>Clinical research on the brand</c:v>
                </c:pt>
                <c:pt idx="1">
                  <c:v>Clinical research on the ingredient</c:v>
                </c:pt>
                <c:pt idx="2">
                  <c:v>HCP Recommendation</c:v>
                </c:pt>
                <c:pt idx="3">
                  <c:v>Transparency in supply chain</c:v>
                </c:pt>
                <c:pt idx="4">
                  <c:v>Authentic brand story</c:v>
                </c:pt>
                <c:pt idx="5">
                  <c:v>Informative website</c:v>
                </c:pt>
                <c:pt idx="6">
                  <c:v>Supports charities/causes</c:v>
                </c:pt>
                <c:pt idx="7">
                  <c:v>Social media influencers </c:v>
                </c:pt>
                <c:pt idx="8">
                  <c:v>Consistent product quality</c:v>
                </c:pt>
                <c:pt idx="9">
                  <c:v>Friend/family recommends the brand</c:v>
                </c:pt>
                <c:pt idx="10">
                  <c:v>Brand values align with my own</c:v>
                </c:pt>
                <c:pt idx="11">
                  <c:v>My long-term usage of the brand</c:v>
                </c:pt>
                <c:pt idx="12">
                  <c:v>Values-based certification/seal on label/website </c:v>
                </c:pt>
                <c:pt idx="13">
                  <c:v>Contains branded ingredients</c:v>
                </c:pt>
                <c:pt idx="14">
                  <c:v>Quality certification/seal on label/website</c:v>
                </c:pt>
                <c:pt idx="15">
                  <c:v>Other experts recommend the brand</c:v>
                </c:pt>
                <c:pt idx="16">
                  <c:v>None of the above</c:v>
                </c:pt>
                <c:pt idx="17">
                  <c:v>Other </c:v>
                </c:pt>
              </c:strCache>
            </c:strRef>
          </c:cat>
          <c:val>
            <c:numRef>
              <c:f>Sheet1!$E$2:$E$19</c:f>
              <c:numCache>
                <c:formatCode>0%</c:formatCode>
                <c:ptCount val="18"/>
                <c:pt idx="0">
                  <c:v>0.21951219512195122</c:v>
                </c:pt>
                <c:pt idx="1">
                  <c:v>0.17073170731707318</c:v>
                </c:pt>
                <c:pt idx="2">
                  <c:v>0.3048780487804878</c:v>
                </c:pt>
                <c:pt idx="3">
                  <c:v>0.25609756097560976</c:v>
                </c:pt>
                <c:pt idx="4">
                  <c:v>0.10975609756097561</c:v>
                </c:pt>
                <c:pt idx="5">
                  <c:v>0.14634146341463414</c:v>
                </c:pt>
                <c:pt idx="6">
                  <c:v>6.097560975609756E-2</c:v>
                </c:pt>
                <c:pt idx="7">
                  <c:v>0.12195121951219512</c:v>
                </c:pt>
                <c:pt idx="8">
                  <c:v>0.3048780487804878</c:v>
                </c:pt>
                <c:pt idx="9">
                  <c:v>0.21951219512195122</c:v>
                </c:pt>
                <c:pt idx="10">
                  <c:v>0.23170731707317074</c:v>
                </c:pt>
                <c:pt idx="11">
                  <c:v>0.10975609756097561</c:v>
                </c:pt>
                <c:pt idx="12">
                  <c:v>0.12195121951219512</c:v>
                </c:pt>
                <c:pt idx="13">
                  <c:v>0.13414634146341464</c:v>
                </c:pt>
                <c:pt idx="14">
                  <c:v>0.25609756097560976</c:v>
                </c:pt>
                <c:pt idx="15">
                  <c:v>9.7560975609756101E-2</c:v>
                </c:pt>
                <c:pt idx="16">
                  <c:v>0</c:v>
                </c:pt>
                <c:pt idx="17">
                  <c:v>0</c:v>
                </c:pt>
              </c:numCache>
            </c:numRef>
          </c:val>
          <c:extLst>
            <c:ext xmlns:c16="http://schemas.microsoft.com/office/drawing/2014/chart" uri="{C3380CC4-5D6E-409C-BE32-E72D297353CC}">
              <c16:uniqueId val="{00000003-EC19-4968-940C-43BF0C843A0F}"/>
            </c:ext>
          </c:extLst>
        </c:ser>
        <c:ser>
          <c:idx val="4"/>
          <c:order val="4"/>
          <c:tx>
            <c:strRef>
              <c:f>Sheet1!$F$1</c:f>
              <c:strCache>
                <c:ptCount val="1"/>
                <c:pt idx="0">
                  <c:v>US Female 35-44</c:v>
                </c:pt>
              </c:strCache>
            </c:strRef>
          </c:tx>
          <c:spPr>
            <a:solidFill>
              <a:schemeClr val="accent5"/>
            </a:solidFill>
            <a:ln>
              <a:noFill/>
            </a:ln>
            <a:effectLst/>
          </c:spPr>
          <c:invertIfNegative val="0"/>
          <c:cat>
            <c:strRef>
              <c:f>Sheet1!$A$2:$A$19</c:f>
              <c:strCache>
                <c:ptCount val="18"/>
                <c:pt idx="0">
                  <c:v>Clinical research on the brand</c:v>
                </c:pt>
                <c:pt idx="1">
                  <c:v>Clinical research on the ingredient</c:v>
                </c:pt>
                <c:pt idx="2">
                  <c:v>HCP Recommendation</c:v>
                </c:pt>
                <c:pt idx="3">
                  <c:v>Transparency in supply chain</c:v>
                </c:pt>
                <c:pt idx="4">
                  <c:v>Authentic brand story</c:v>
                </c:pt>
                <c:pt idx="5">
                  <c:v>Informative website</c:v>
                </c:pt>
                <c:pt idx="6">
                  <c:v>Supports charities/causes</c:v>
                </c:pt>
                <c:pt idx="7">
                  <c:v>Social media influencers </c:v>
                </c:pt>
                <c:pt idx="8">
                  <c:v>Consistent product quality</c:v>
                </c:pt>
                <c:pt idx="9">
                  <c:v>Friend/family recommends the brand</c:v>
                </c:pt>
                <c:pt idx="10">
                  <c:v>Brand values align with my own</c:v>
                </c:pt>
                <c:pt idx="11">
                  <c:v>My long-term usage of the brand</c:v>
                </c:pt>
                <c:pt idx="12">
                  <c:v>Values-based certification/seal on label/website </c:v>
                </c:pt>
                <c:pt idx="13">
                  <c:v>Contains branded ingredients</c:v>
                </c:pt>
                <c:pt idx="14">
                  <c:v>Quality certification/seal on label/website</c:v>
                </c:pt>
                <c:pt idx="15">
                  <c:v>Other experts recommend the brand</c:v>
                </c:pt>
                <c:pt idx="16">
                  <c:v>None of the above</c:v>
                </c:pt>
                <c:pt idx="17">
                  <c:v>Other </c:v>
                </c:pt>
              </c:strCache>
            </c:strRef>
          </c:cat>
          <c:val>
            <c:numRef>
              <c:f>Sheet1!$F$2:$F$19</c:f>
              <c:numCache>
                <c:formatCode>0%</c:formatCode>
                <c:ptCount val="18"/>
                <c:pt idx="0">
                  <c:v>0.20512820512820512</c:v>
                </c:pt>
                <c:pt idx="1">
                  <c:v>0.20512820512820512</c:v>
                </c:pt>
                <c:pt idx="2">
                  <c:v>0.25641025641025639</c:v>
                </c:pt>
                <c:pt idx="3">
                  <c:v>8.9743589743589744E-2</c:v>
                </c:pt>
                <c:pt idx="4">
                  <c:v>0.10256410256410256</c:v>
                </c:pt>
                <c:pt idx="5">
                  <c:v>0.26923076923076922</c:v>
                </c:pt>
                <c:pt idx="6">
                  <c:v>0.11538461538461539</c:v>
                </c:pt>
                <c:pt idx="7">
                  <c:v>0.12820512820512819</c:v>
                </c:pt>
                <c:pt idx="8">
                  <c:v>0.20512820512820512</c:v>
                </c:pt>
                <c:pt idx="9">
                  <c:v>0.19230769230769232</c:v>
                </c:pt>
                <c:pt idx="10">
                  <c:v>0.14102564102564102</c:v>
                </c:pt>
                <c:pt idx="11">
                  <c:v>0.19230769230769232</c:v>
                </c:pt>
                <c:pt idx="12">
                  <c:v>0.16666666666666666</c:v>
                </c:pt>
                <c:pt idx="13">
                  <c:v>0.17948717948717949</c:v>
                </c:pt>
                <c:pt idx="14">
                  <c:v>0.17948717948717949</c:v>
                </c:pt>
                <c:pt idx="15">
                  <c:v>7.6923076923076927E-2</c:v>
                </c:pt>
                <c:pt idx="16">
                  <c:v>2.564102564102564E-2</c:v>
                </c:pt>
                <c:pt idx="17">
                  <c:v>0</c:v>
                </c:pt>
              </c:numCache>
            </c:numRef>
          </c:val>
          <c:extLst>
            <c:ext xmlns:c16="http://schemas.microsoft.com/office/drawing/2014/chart" uri="{C3380CC4-5D6E-409C-BE32-E72D297353CC}">
              <c16:uniqueId val="{00000004-EC19-4968-940C-43BF0C843A0F}"/>
            </c:ext>
          </c:extLst>
        </c:ser>
        <c:ser>
          <c:idx val="5"/>
          <c:order val="5"/>
          <c:tx>
            <c:strRef>
              <c:f>Sheet1!$G$1</c:f>
              <c:strCache>
                <c:ptCount val="1"/>
                <c:pt idx="0">
                  <c:v>US Male 35-44</c:v>
                </c:pt>
              </c:strCache>
            </c:strRef>
          </c:tx>
          <c:spPr>
            <a:solidFill>
              <a:schemeClr val="accent6"/>
            </a:solidFill>
            <a:ln>
              <a:noFill/>
            </a:ln>
            <a:effectLst/>
          </c:spPr>
          <c:invertIfNegative val="0"/>
          <c:cat>
            <c:strRef>
              <c:f>Sheet1!$A$2:$A$19</c:f>
              <c:strCache>
                <c:ptCount val="18"/>
                <c:pt idx="0">
                  <c:v>Clinical research on the brand</c:v>
                </c:pt>
                <c:pt idx="1">
                  <c:v>Clinical research on the ingredient</c:v>
                </c:pt>
                <c:pt idx="2">
                  <c:v>HCP Recommendation</c:v>
                </c:pt>
                <c:pt idx="3">
                  <c:v>Transparency in supply chain</c:v>
                </c:pt>
                <c:pt idx="4">
                  <c:v>Authentic brand story</c:v>
                </c:pt>
                <c:pt idx="5">
                  <c:v>Informative website</c:v>
                </c:pt>
                <c:pt idx="6">
                  <c:v>Supports charities/causes</c:v>
                </c:pt>
                <c:pt idx="7">
                  <c:v>Social media influencers </c:v>
                </c:pt>
                <c:pt idx="8">
                  <c:v>Consistent product quality</c:v>
                </c:pt>
                <c:pt idx="9">
                  <c:v>Friend/family recommends the brand</c:v>
                </c:pt>
                <c:pt idx="10">
                  <c:v>Brand values align with my own</c:v>
                </c:pt>
                <c:pt idx="11">
                  <c:v>My long-term usage of the brand</c:v>
                </c:pt>
                <c:pt idx="12">
                  <c:v>Values-based certification/seal on label/website </c:v>
                </c:pt>
                <c:pt idx="13">
                  <c:v>Contains branded ingredients</c:v>
                </c:pt>
                <c:pt idx="14">
                  <c:v>Quality certification/seal on label/website</c:v>
                </c:pt>
                <c:pt idx="15">
                  <c:v>Other experts recommend the brand</c:v>
                </c:pt>
                <c:pt idx="16">
                  <c:v>None of the above</c:v>
                </c:pt>
                <c:pt idx="17">
                  <c:v>Other </c:v>
                </c:pt>
              </c:strCache>
            </c:strRef>
          </c:cat>
          <c:val>
            <c:numRef>
              <c:f>Sheet1!$G$2:$G$19</c:f>
              <c:numCache>
                <c:formatCode>0%</c:formatCode>
                <c:ptCount val="18"/>
                <c:pt idx="0">
                  <c:v>0.1941747572815534</c:v>
                </c:pt>
                <c:pt idx="1">
                  <c:v>0.18446601941747573</c:v>
                </c:pt>
                <c:pt idx="2">
                  <c:v>0.26213592233009708</c:v>
                </c:pt>
                <c:pt idx="3">
                  <c:v>0.1941747572815534</c:v>
                </c:pt>
                <c:pt idx="4">
                  <c:v>8.7378640776699032E-2</c:v>
                </c:pt>
                <c:pt idx="5">
                  <c:v>0.18446601941747573</c:v>
                </c:pt>
                <c:pt idx="6">
                  <c:v>0.13592233009708737</c:v>
                </c:pt>
                <c:pt idx="7">
                  <c:v>0.29126213592233008</c:v>
                </c:pt>
                <c:pt idx="8">
                  <c:v>0.21359223300970873</c:v>
                </c:pt>
                <c:pt idx="9">
                  <c:v>0.13592233009708737</c:v>
                </c:pt>
                <c:pt idx="10">
                  <c:v>0.21359223300970873</c:v>
                </c:pt>
                <c:pt idx="11">
                  <c:v>0.13592233009708737</c:v>
                </c:pt>
                <c:pt idx="12">
                  <c:v>0.13592233009708737</c:v>
                </c:pt>
                <c:pt idx="13">
                  <c:v>0.18446601941747573</c:v>
                </c:pt>
                <c:pt idx="14">
                  <c:v>0.27184466019417475</c:v>
                </c:pt>
                <c:pt idx="15">
                  <c:v>0.11650485436893204</c:v>
                </c:pt>
                <c:pt idx="16">
                  <c:v>0</c:v>
                </c:pt>
                <c:pt idx="17">
                  <c:v>0</c:v>
                </c:pt>
              </c:numCache>
            </c:numRef>
          </c:val>
          <c:extLst>
            <c:ext xmlns:c16="http://schemas.microsoft.com/office/drawing/2014/chart" uri="{C3380CC4-5D6E-409C-BE32-E72D297353CC}">
              <c16:uniqueId val="{00000005-EC19-4968-940C-43BF0C843A0F}"/>
            </c:ext>
          </c:extLst>
        </c:ser>
        <c:ser>
          <c:idx val="6"/>
          <c:order val="6"/>
          <c:tx>
            <c:strRef>
              <c:f>Sheet1!$H$1</c:f>
              <c:strCache>
                <c:ptCount val="1"/>
                <c:pt idx="0">
                  <c:v>US Female 45-54</c:v>
                </c:pt>
              </c:strCache>
            </c:strRef>
          </c:tx>
          <c:spPr>
            <a:solidFill>
              <a:schemeClr val="accent1">
                <a:lumMod val="60000"/>
              </a:schemeClr>
            </a:solidFill>
            <a:ln>
              <a:noFill/>
            </a:ln>
            <a:effectLst/>
          </c:spPr>
          <c:invertIfNegative val="0"/>
          <c:cat>
            <c:strRef>
              <c:f>Sheet1!$A$2:$A$19</c:f>
              <c:strCache>
                <c:ptCount val="18"/>
                <c:pt idx="0">
                  <c:v>Clinical research on the brand</c:v>
                </c:pt>
                <c:pt idx="1">
                  <c:v>Clinical research on the ingredient</c:v>
                </c:pt>
                <c:pt idx="2">
                  <c:v>HCP Recommendation</c:v>
                </c:pt>
                <c:pt idx="3">
                  <c:v>Transparency in supply chain</c:v>
                </c:pt>
                <c:pt idx="4">
                  <c:v>Authentic brand story</c:v>
                </c:pt>
                <c:pt idx="5">
                  <c:v>Informative website</c:v>
                </c:pt>
                <c:pt idx="6">
                  <c:v>Supports charities/causes</c:v>
                </c:pt>
                <c:pt idx="7">
                  <c:v>Social media influencers </c:v>
                </c:pt>
                <c:pt idx="8">
                  <c:v>Consistent product quality</c:v>
                </c:pt>
                <c:pt idx="9">
                  <c:v>Friend/family recommends the brand</c:v>
                </c:pt>
                <c:pt idx="10">
                  <c:v>Brand values align with my own</c:v>
                </c:pt>
                <c:pt idx="11">
                  <c:v>My long-term usage of the brand</c:v>
                </c:pt>
                <c:pt idx="12">
                  <c:v>Values-based certification/seal on label/website </c:v>
                </c:pt>
                <c:pt idx="13">
                  <c:v>Contains branded ingredients</c:v>
                </c:pt>
                <c:pt idx="14">
                  <c:v>Quality certification/seal on label/website</c:v>
                </c:pt>
                <c:pt idx="15">
                  <c:v>Other experts recommend the brand</c:v>
                </c:pt>
                <c:pt idx="16">
                  <c:v>None of the above</c:v>
                </c:pt>
                <c:pt idx="17">
                  <c:v>Other </c:v>
                </c:pt>
              </c:strCache>
            </c:strRef>
          </c:cat>
          <c:val>
            <c:numRef>
              <c:f>Sheet1!$H$2:$H$19</c:f>
              <c:numCache>
                <c:formatCode>0%</c:formatCode>
                <c:ptCount val="18"/>
                <c:pt idx="0">
                  <c:v>0.24242424242424243</c:v>
                </c:pt>
                <c:pt idx="1">
                  <c:v>0.24242424242424243</c:v>
                </c:pt>
                <c:pt idx="2">
                  <c:v>0.37878787878787878</c:v>
                </c:pt>
                <c:pt idx="3">
                  <c:v>0.13636363636363635</c:v>
                </c:pt>
                <c:pt idx="4">
                  <c:v>9.0909090909090912E-2</c:v>
                </c:pt>
                <c:pt idx="5">
                  <c:v>0.22727272727272727</c:v>
                </c:pt>
                <c:pt idx="6">
                  <c:v>0.10606060606060606</c:v>
                </c:pt>
                <c:pt idx="7">
                  <c:v>9.0909090909090912E-2</c:v>
                </c:pt>
                <c:pt idx="8">
                  <c:v>0.22727272727272727</c:v>
                </c:pt>
                <c:pt idx="9">
                  <c:v>9.0909090909090912E-2</c:v>
                </c:pt>
                <c:pt idx="10">
                  <c:v>0.13636363636363635</c:v>
                </c:pt>
                <c:pt idx="11">
                  <c:v>0.19696969696969696</c:v>
                </c:pt>
                <c:pt idx="12">
                  <c:v>0.21212121212121213</c:v>
                </c:pt>
                <c:pt idx="13">
                  <c:v>0.16666666666666666</c:v>
                </c:pt>
                <c:pt idx="14">
                  <c:v>0.22727272727272727</c:v>
                </c:pt>
                <c:pt idx="15">
                  <c:v>7.575757575757576E-2</c:v>
                </c:pt>
                <c:pt idx="16">
                  <c:v>0</c:v>
                </c:pt>
                <c:pt idx="17">
                  <c:v>0</c:v>
                </c:pt>
              </c:numCache>
            </c:numRef>
          </c:val>
          <c:extLst>
            <c:ext xmlns:c16="http://schemas.microsoft.com/office/drawing/2014/chart" uri="{C3380CC4-5D6E-409C-BE32-E72D297353CC}">
              <c16:uniqueId val="{00000000-0FD7-0E4D-B6D4-602764481C0C}"/>
            </c:ext>
          </c:extLst>
        </c:ser>
        <c:ser>
          <c:idx val="7"/>
          <c:order val="7"/>
          <c:tx>
            <c:strRef>
              <c:f>Sheet1!$I$1</c:f>
              <c:strCache>
                <c:ptCount val="1"/>
                <c:pt idx="0">
                  <c:v>US Male 45-54</c:v>
                </c:pt>
              </c:strCache>
            </c:strRef>
          </c:tx>
          <c:spPr>
            <a:solidFill>
              <a:schemeClr val="accent2">
                <a:lumMod val="60000"/>
              </a:schemeClr>
            </a:solidFill>
            <a:ln>
              <a:noFill/>
            </a:ln>
            <a:effectLst/>
          </c:spPr>
          <c:invertIfNegative val="0"/>
          <c:cat>
            <c:strRef>
              <c:f>Sheet1!$A$2:$A$19</c:f>
              <c:strCache>
                <c:ptCount val="18"/>
                <c:pt idx="0">
                  <c:v>Clinical research on the brand</c:v>
                </c:pt>
                <c:pt idx="1">
                  <c:v>Clinical research on the ingredient</c:v>
                </c:pt>
                <c:pt idx="2">
                  <c:v>HCP Recommendation</c:v>
                </c:pt>
                <c:pt idx="3">
                  <c:v>Transparency in supply chain</c:v>
                </c:pt>
                <c:pt idx="4">
                  <c:v>Authentic brand story</c:v>
                </c:pt>
                <c:pt idx="5">
                  <c:v>Informative website</c:v>
                </c:pt>
                <c:pt idx="6">
                  <c:v>Supports charities/causes</c:v>
                </c:pt>
                <c:pt idx="7">
                  <c:v>Social media influencers </c:v>
                </c:pt>
                <c:pt idx="8">
                  <c:v>Consistent product quality</c:v>
                </c:pt>
                <c:pt idx="9">
                  <c:v>Friend/family recommends the brand</c:v>
                </c:pt>
                <c:pt idx="10">
                  <c:v>Brand values align with my own</c:v>
                </c:pt>
                <c:pt idx="11">
                  <c:v>My long-term usage of the brand</c:v>
                </c:pt>
                <c:pt idx="12">
                  <c:v>Values-based certification/seal on label/website </c:v>
                </c:pt>
                <c:pt idx="13">
                  <c:v>Contains branded ingredients</c:v>
                </c:pt>
                <c:pt idx="14">
                  <c:v>Quality certification/seal on label/website</c:v>
                </c:pt>
                <c:pt idx="15">
                  <c:v>Other experts recommend the brand</c:v>
                </c:pt>
                <c:pt idx="16">
                  <c:v>None of the above</c:v>
                </c:pt>
                <c:pt idx="17">
                  <c:v>Other </c:v>
                </c:pt>
              </c:strCache>
            </c:strRef>
          </c:cat>
          <c:val>
            <c:numRef>
              <c:f>Sheet1!$I$2:$I$19</c:f>
              <c:numCache>
                <c:formatCode>0%</c:formatCode>
                <c:ptCount val="18"/>
                <c:pt idx="0">
                  <c:v>0.22916666666666666</c:v>
                </c:pt>
                <c:pt idx="1">
                  <c:v>0.1875</c:v>
                </c:pt>
                <c:pt idx="2">
                  <c:v>0.3125</c:v>
                </c:pt>
                <c:pt idx="3">
                  <c:v>0.14583333333333334</c:v>
                </c:pt>
                <c:pt idx="4">
                  <c:v>0.1875</c:v>
                </c:pt>
                <c:pt idx="5">
                  <c:v>0.20833333333333334</c:v>
                </c:pt>
                <c:pt idx="6">
                  <c:v>0.10416666666666667</c:v>
                </c:pt>
                <c:pt idx="7">
                  <c:v>0.22916666666666666</c:v>
                </c:pt>
                <c:pt idx="8">
                  <c:v>0.22916666666666666</c:v>
                </c:pt>
                <c:pt idx="9">
                  <c:v>0.10416666666666667</c:v>
                </c:pt>
                <c:pt idx="10">
                  <c:v>0.16666666666666666</c:v>
                </c:pt>
                <c:pt idx="11">
                  <c:v>0.14583333333333334</c:v>
                </c:pt>
                <c:pt idx="12">
                  <c:v>0.1875</c:v>
                </c:pt>
                <c:pt idx="13">
                  <c:v>0.125</c:v>
                </c:pt>
                <c:pt idx="14">
                  <c:v>0.16666666666666666</c:v>
                </c:pt>
                <c:pt idx="15">
                  <c:v>8.3333333333333329E-2</c:v>
                </c:pt>
                <c:pt idx="16">
                  <c:v>0</c:v>
                </c:pt>
                <c:pt idx="17">
                  <c:v>0</c:v>
                </c:pt>
              </c:numCache>
            </c:numRef>
          </c:val>
          <c:extLst>
            <c:ext xmlns:c16="http://schemas.microsoft.com/office/drawing/2014/chart" uri="{C3380CC4-5D6E-409C-BE32-E72D297353CC}">
              <c16:uniqueId val="{00000001-0FD7-0E4D-B6D4-602764481C0C}"/>
            </c:ext>
          </c:extLst>
        </c:ser>
        <c:ser>
          <c:idx val="8"/>
          <c:order val="8"/>
          <c:tx>
            <c:strRef>
              <c:f>Sheet1!$J$1</c:f>
              <c:strCache>
                <c:ptCount val="1"/>
                <c:pt idx="0">
                  <c:v>US Female 55+</c:v>
                </c:pt>
              </c:strCache>
            </c:strRef>
          </c:tx>
          <c:spPr>
            <a:solidFill>
              <a:schemeClr val="accent3">
                <a:lumMod val="60000"/>
              </a:schemeClr>
            </a:solidFill>
            <a:ln>
              <a:noFill/>
            </a:ln>
            <a:effectLst/>
          </c:spPr>
          <c:invertIfNegative val="0"/>
          <c:cat>
            <c:strRef>
              <c:f>Sheet1!$A$2:$A$19</c:f>
              <c:strCache>
                <c:ptCount val="18"/>
                <c:pt idx="0">
                  <c:v>Clinical research on the brand</c:v>
                </c:pt>
                <c:pt idx="1">
                  <c:v>Clinical research on the ingredient</c:v>
                </c:pt>
                <c:pt idx="2">
                  <c:v>HCP Recommendation</c:v>
                </c:pt>
                <c:pt idx="3">
                  <c:v>Transparency in supply chain</c:v>
                </c:pt>
                <c:pt idx="4">
                  <c:v>Authentic brand story</c:v>
                </c:pt>
                <c:pt idx="5">
                  <c:v>Informative website</c:v>
                </c:pt>
                <c:pt idx="6">
                  <c:v>Supports charities/causes</c:v>
                </c:pt>
                <c:pt idx="7">
                  <c:v>Social media influencers </c:v>
                </c:pt>
                <c:pt idx="8">
                  <c:v>Consistent product quality</c:v>
                </c:pt>
                <c:pt idx="9">
                  <c:v>Friend/family recommends the brand</c:v>
                </c:pt>
                <c:pt idx="10">
                  <c:v>Brand values align with my own</c:v>
                </c:pt>
                <c:pt idx="11">
                  <c:v>My long-term usage of the brand</c:v>
                </c:pt>
                <c:pt idx="12">
                  <c:v>Values-based certification/seal on label/website </c:v>
                </c:pt>
                <c:pt idx="13">
                  <c:v>Contains branded ingredients</c:v>
                </c:pt>
                <c:pt idx="14">
                  <c:v>Quality certification/seal on label/website</c:v>
                </c:pt>
                <c:pt idx="15">
                  <c:v>Other experts recommend the brand</c:v>
                </c:pt>
                <c:pt idx="16">
                  <c:v>None of the above</c:v>
                </c:pt>
                <c:pt idx="17">
                  <c:v>Other </c:v>
                </c:pt>
              </c:strCache>
            </c:strRef>
          </c:cat>
          <c:val>
            <c:numRef>
              <c:f>Sheet1!$J$2:$J$19</c:f>
              <c:numCache>
                <c:formatCode>0%</c:formatCode>
                <c:ptCount val="18"/>
                <c:pt idx="0">
                  <c:v>0.25714285714285712</c:v>
                </c:pt>
                <c:pt idx="1">
                  <c:v>0.31428571428571428</c:v>
                </c:pt>
                <c:pt idx="2">
                  <c:v>0.42857142857142855</c:v>
                </c:pt>
                <c:pt idx="3">
                  <c:v>8.5714285714285715E-2</c:v>
                </c:pt>
                <c:pt idx="4">
                  <c:v>5.7142857142857141E-2</c:v>
                </c:pt>
                <c:pt idx="5">
                  <c:v>0.22857142857142856</c:v>
                </c:pt>
                <c:pt idx="6">
                  <c:v>5.7142857142857141E-2</c:v>
                </c:pt>
                <c:pt idx="7">
                  <c:v>5.7142857142857141E-2</c:v>
                </c:pt>
                <c:pt idx="8">
                  <c:v>0.25714285714285712</c:v>
                </c:pt>
                <c:pt idx="9">
                  <c:v>2.8571428571428571E-2</c:v>
                </c:pt>
                <c:pt idx="10">
                  <c:v>0.14285714285714285</c:v>
                </c:pt>
                <c:pt idx="11">
                  <c:v>0.11428571428571428</c:v>
                </c:pt>
                <c:pt idx="12">
                  <c:v>0.22857142857142856</c:v>
                </c:pt>
                <c:pt idx="13">
                  <c:v>0.11428571428571428</c:v>
                </c:pt>
                <c:pt idx="14">
                  <c:v>0.25714285714285712</c:v>
                </c:pt>
                <c:pt idx="15">
                  <c:v>0.14285714285714285</c:v>
                </c:pt>
                <c:pt idx="16">
                  <c:v>0</c:v>
                </c:pt>
                <c:pt idx="17">
                  <c:v>0</c:v>
                </c:pt>
              </c:numCache>
            </c:numRef>
          </c:val>
          <c:extLst>
            <c:ext xmlns:c16="http://schemas.microsoft.com/office/drawing/2014/chart" uri="{C3380CC4-5D6E-409C-BE32-E72D297353CC}">
              <c16:uniqueId val="{00000002-0FD7-0E4D-B6D4-602764481C0C}"/>
            </c:ext>
          </c:extLst>
        </c:ser>
        <c:ser>
          <c:idx val="9"/>
          <c:order val="9"/>
          <c:tx>
            <c:strRef>
              <c:f>Sheet1!$K$1</c:f>
              <c:strCache>
                <c:ptCount val="1"/>
                <c:pt idx="0">
                  <c:v>US Male 55+</c:v>
                </c:pt>
              </c:strCache>
            </c:strRef>
          </c:tx>
          <c:spPr>
            <a:solidFill>
              <a:schemeClr val="accent4">
                <a:lumMod val="60000"/>
              </a:schemeClr>
            </a:solidFill>
            <a:ln>
              <a:noFill/>
            </a:ln>
            <a:effectLst/>
          </c:spPr>
          <c:invertIfNegative val="0"/>
          <c:cat>
            <c:strRef>
              <c:f>Sheet1!$A$2:$A$19</c:f>
              <c:strCache>
                <c:ptCount val="18"/>
                <c:pt idx="0">
                  <c:v>Clinical research on the brand</c:v>
                </c:pt>
                <c:pt idx="1">
                  <c:v>Clinical research on the ingredient</c:v>
                </c:pt>
                <c:pt idx="2">
                  <c:v>HCP Recommendation</c:v>
                </c:pt>
                <c:pt idx="3">
                  <c:v>Transparency in supply chain</c:v>
                </c:pt>
                <c:pt idx="4">
                  <c:v>Authentic brand story</c:v>
                </c:pt>
                <c:pt idx="5">
                  <c:v>Informative website</c:v>
                </c:pt>
                <c:pt idx="6">
                  <c:v>Supports charities/causes</c:v>
                </c:pt>
                <c:pt idx="7">
                  <c:v>Social media influencers </c:v>
                </c:pt>
                <c:pt idx="8">
                  <c:v>Consistent product quality</c:v>
                </c:pt>
                <c:pt idx="9">
                  <c:v>Friend/family recommends the brand</c:v>
                </c:pt>
                <c:pt idx="10">
                  <c:v>Brand values align with my own</c:v>
                </c:pt>
                <c:pt idx="11">
                  <c:v>My long-term usage of the brand</c:v>
                </c:pt>
                <c:pt idx="12">
                  <c:v>Values-based certification/seal on label/website </c:v>
                </c:pt>
                <c:pt idx="13">
                  <c:v>Contains branded ingredients</c:v>
                </c:pt>
                <c:pt idx="14">
                  <c:v>Quality certification/seal on label/website</c:v>
                </c:pt>
                <c:pt idx="15">
                  <c:v>Other experts recommend the brand</c:v>
                </c:pt>
                <c:pt idx="16">
                  <c:v>None of the above</c:v>
                </c:pt>
                <c:pt idx="17">
                  <c:v>Other </c:v>
                </c:pt>
              </c:strCache>
            </c:strRef>
          </c:cat>
          <c:val>
            <c:numRef>
              <c:f>Sheet1!$K$2:$K$19</c:f>
              <c:numCache>
                <c:formatCode>0%</c:formatCode>
                <c:ptCount val="18"/>
                <c:pt idx="0">
                  <c:v>0.42105263157894735</c:v>
                </c:pt>
                <c:pt idx="1">
                  <c:v>0.42105263157894735</c:v>
                </c:pt>
                <c:pt idx="2">
                  <c:v>0.31578947368421051</c:v>
                </c:pt>
                <c:pt idx="3">
                  <c:v>0</c:v>
                </c:pt>
                <c:pt idx="4">
                  <c:v>0</c:v>
                </c:pt>
                <c:pt idx="5">
                  <c:v>0.36842105263157893</c:v>
                </c:pt>
                <c:pt idx="6">
                  <c:v>5.2631578947368418E-2</c:v>
                </c:pt>
                <c:pt idx="7">
                  <c:v>5.2631578947368418E-2</c:v>
                </c:pt>
                <c:pt idx="8">
                  <c:v>0.21052631578947367</c:v>
                </c:pt>
                <c:pt idx="9">
                  <c:v>0.15789473684210525</c:v>
                </c:pt>
                <c:pt idx="10">
                  <c:v>5.2631578947368418E-2</c:v>
                </c:pt>
                <c:pt idx="11">
                  <c:v>0.26315789473684209</c:v>
                </c:pt>
                <c:pt idx="12">
                  <c:v>5.2631578947368418E-2</c:v>
                </c:pt>
                <c:pt idx="13">
                  <c:v>5.2631578947368418E-2</c:v>
                </c:pt>
                <c:pt idx="14">
                  <c:v>0.31578947368421051</c:v>
                </c:pt>
                <c:pt idx="15">
                  <c:v>0.21052631578947367</c:v>
                </c:pt>
                <c:pt idx="16">
                  <c:v>0</c:v>
                </c:pt>
                <c:pt idx="17">
                  <c:v>0</c:v>
                </c:pt>
              </c:numCache>
            </c:numRef>
          </c:val>
          <c:extLst>
            <c:ext xmlns:c16="http://schemas.microsoft.com/office/drawing/2014/chart" uri="{C3380CC4-5D6E-409C-BE32-E72D297353CC}">
              <c16:uniqueId val="{00000003-0FD7-0E4D-B6D4-602764481C0C}"/>
            </c:ext>
          </c:extLst>
        </c:ser>
        <c:dLbls>
          <c:showLegendKey val="0"/>
          <c:showVal val="0"/>
          <c:showCatName val="0"/>
          <c:showSerName val="0"/>
          <c:showPercent val="0"/>
          <c:showBubbleSize val="0"/>
        </c:dLbls>
        <c:gapWidth val="219"/>
        <c:overlap val="-27"/>
        <c:axId val="739773048"/>
        <c:axId val="739763328"/>
      </c:barChart>
      <c:catAx>
        <c:axId val="73977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9763328"/>
        <c:crosses val="autoZero"/>
        <c:auto val="1"/>
        <c:lblAlgn val="ctr"/>
        <c:lblOffset val="100"/>
        <c:noMultiLvlLbl val="0"/>
      </c:catAx>
      <c:valAx>
        <c:axId val="739763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9773048"/>
        <c:crosses val="autoZero"/>
        <c:crossBetween val="between"/>
      </c:valAx>
      <c:spPr>
        <a:noFill/>
        <a:ln>
          <a:noFill/>
        </a:ln>
        <a:effectLst/>
      </c:spPr>
    </c:plotArea>
    <c:legend>
      <c:legendPos val="b"/>
      <c:layout>
        <c:manualLayout>
          <c:xMode val="edge"/>
          <c:yMode val="edge"/>
          <c:x val="3.0726029447014008E-2"/>
          <c:y val="0.88601716001680209"/>
          <c:w val="0.89822825157863451"/>
          <c:h val="9.80900731943251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 Female 18-25</c:v>
                </c:pt>
              </c:strCache>
            </c:strRef>
          </c:tx>
          <c:spPr>
            <a:solidFill>
              <a:schemeClr val="accent1"/>
            </a:solidFill>
            <a:ln>
              <a:noFill/>
            </a:ln>
            <a:effectLst/>
          </c:spPr>
          <c:invertIfNegative val="0"/>
          <c:cat>
            <c:strRef>
              <c:f>Sheet1!$A$2:$A$17</c:f>
              <c:strCache>
                <c:ptCount val="16"/>
                <c:pt idx="0">
                  <c:v>Look for a values-based seal or certification (ie. organic, sustainable, non-GMO)</c:v>
                </c:pt>
                <c:pt idx="1">
                  <c:v>Just look that it is collagen</c:v>
                </c:pt>
                <c:pt idx="2">
                  <c:v>Look for pill form</c:v>
                </c:pt>
                <c:pt idx="3">
                  <c:v>Look for drinks and foods with collagen added</c:v>
                </c:pt>
                <c:pt idx="4">
                  <c:v>Look for collagen peptides</c:v>
                </c:pt>
                <c:pt idx="5">
                  <c:v>Look for good amino acid profile</c:v>
                </c:pt>
                <c:pt idx="6">
                  <c:v>Look for powder form</c:v>
                </c:pt>
                <c:pt idx="7">
                  <c:v>Look for hydrolyzed collagen</c:v>
                </c:pt>
                <c:pt idx="8">
                  <c:v>Look for Type I &amp; III collagen</c:v>
                </c:pt>
                <c:pt idx="9">
                  <c:v>Look for Type II collagen</c:v>
                </c:pt>
                <c:pt idx="10">
                  <c:v>Look for grass-fed or fair-trade sourced collagen</c:v>
                </c:pt>
                <c:pt idx="11">
                  <c:v>Kosher or Halal certified</c:v>
                </c:pt>
                <c:pt idx="12">
                  <c:v>Has a 3rd party quality seal on the label</c:v>
                </c:pt>
                <c:pt idx="13">
                  <c:v>Look that it has at least 6g of protein per serving</c:v>
                </c:pt>
                <c:pt idx="14">
                  <c:v>Other </c:v>
                </c:pt>
                <c:pt idx="15">
                  <c:v>None of the above</c:v>
                </c:pt>
              </c:strCache>
            </c:strRef>
          </c:cat>
          <c:val>
            <c:numRef>
              <c:f>Sheet1!$B$2:$B$17</c:f>
              <c:numCache>
                <c:formatCode>0%</c:formatCode>
                <c:ptCount val="16"/>
                <c:pt idx="0">
                  <c:v>0.47058823999999999</c:v>
                </c:pt>
                <c:pt idx="1">
                  <c:v>0.29411765000000001</c:v>
                </c:pt>
                <c:pt idx="2">
                  <c:v>0.29411765000000001</c:v>
                </c:pt>
                <c:pt idx="3">
                  <c:v>0.29411765000000001</c:v>
                </c:pt>
                <c:pt idx="4">
                  <c:v>0.23529412</c:v>
                </c:pt>
                <c:pt idx="5">
                  <c:v>0.23529412</c:v>
                </c:pt>
                <c:pt idx="6">
                  <c:v>0.17647059000000001</c:v>
                </c:pt>
                <c:pt idx="7">
                  <c:v>0.11764706</c:v>
                </c:pt>
                <c:pt idx="8">
                  <c:v>5.8823529999999999E-2</c:v>
                </c:pt>
                <c:pt idx="9">
                  <c:v>5.8823529999999999E-2</c:v>
                </c:pt>
                <c:pt idx="10">
                  <c:v>5.8823529999999999E-2</c:v>
                </c:pt>
                <c:pt idx="11">
                  <c:v>5.8823529999999999E-2</c:v>
                </c:pt>
                <c:pt idx="12">
                  <c:v>5.8823529999999999E-2</c:v>
                </c:pt>
                <c:pt idx="13">
                  <c:v>0</c:v>
                </c:pt>
                <c:pt idx="14">
                  <c:v>0</c:v>
                </c:pt>
                <c:pt idx="15">
                  <c:v>0</c:v>
                </c:pt>
              </c:numCache>
            </c:numRef>
          </c:val>
          <c:extLst>
            <c:ext xmlns:c16="http://schemas.microsoft.com/office/drawing/2014/chart" uri="{C3380CC4-5D6E-409C-BE32-E72D297353CC}">
              <c16:uniqueId val="{00000000-CD15-4AAA-AED1-532B36C212C8}"/>
            </c:ext>
          </c:extLst>
        </c:ser>
        <c:ser>
          <c:idx val="1"/>
          <c:order val="1"/>
          <c:tx>
            <c:strRef>
              <c:f>Sheet1!$C$1</c:f>
              <c:strCache>
                <c:ptCount val="1"/>
                <c:pt idx="0">
                  <c:v>US Male 18-25</c:v>
                </c:pt>
              </c:strCache>
            </c:strRef>
          </c:tx>
          <c:spPr>
            <a:solidFill>
              <a:schemeClr val="accent2"/>
            </a:solidFill>
            <a:ln>
              <a:noFill/>
            </a:ln>
            <a:effectLst/>
          </c:spPr>
          <c:invertIfNegative val="0"/>
          <c:cat>
            <c:strRef>
              <c:f>Sheet1!$A$2:$A$17</c:f>
              <c:strCache>
                <c:ptCount val="16"/>
                <c:pt idx="0">
                  <c:v>Look for a values-based seal or certification (ie. organic, sustainable, non-GMO)</c:v>
                </c:pt>
                <c:pt idx="1">
                  <c:v>Just look that it is collagen</c:v>
                </c:pt>
                <c:pt idx="2">
                  <c:v>Look for pill form</c:v>
                </c:pt>
                <c:pt idx="3">
                  <c:v>Look for drinks and foods with collagen added</c:v>
                </c:pt>
                <c:pt idx="4">
                  <c:v>Look for collagen peptides</c:v>
                </c:pt>
                <c:pt idx="5">
                  <c:v>Look for good amino acid profile</c:v>
                </c:pt>
                <c:pt idx="6">
                  <c:v>Look for powder form</c:v>
                </c:pt>
                <c:pt idx="7">
                  <c:v>Look for hydrolyzed collagen</c:v>
                </c:pt>
                <c:pt idx="8">
                  <c:v>Look for Type I &amp; III collagen</c:v>
                </c:pt>
                <c:pt idx="9">
                  <c:v>Look for Type II collagen</c:v>
                </c:pt>
                <c:pt idx="10">
                  <c:v>Look for grass-fed or fair-trade sourced collagen</c:v>
                </c:pt>
                <c:pt idx="11">
                  <c:v>Kosher or Halal certified</c:v>
                </c:pt>
                <c:pt idx="12">
                  <c:v>Has a 3rd party quality seal on the label</c:v>
                </c:pt>
                <c:pt idx="13">
                  <c:v>Look that it has at least 6g of protein per serving</c:v>
                </c:pt>
                <c:pt idx="14">
                  <c:v>Other </c:v>
                </c:pt>
                <c:pt idx="15">
                  <c:v>None of the above</c:v>
                </c:pt>
              </c:strCache>
            </c:strRef>
          </c:cat>
          <c:val>
            <c:numRef>
              <c:f>Sheet1!$C$2:$C$17</c:f>
              <c:numCache>
                <c:formatCode>0%</c:formatCode>
                <c:ptCount val="16"/>
                <c:pt idx="0">
                  <c:v>0.10526315999999999</c:v>
                </c:pt>
                <c:pt idx="1">
                  <c:v>0.15789474000000001</c:v>
                </c:pt>
                <c:pt idx="2">
                  <c:v>0.21052631999999999</c:v>
                </c:pt>
                <c:pt idx="3">
                  <c:v>0.21052631999999999</c:v>
                </c:pt>
                <c:pt idx="4">
                  <c:v>0.15789474000000001</c:v>
                </c:pt>
                <c:pt idx="5">
                  <c:v>0.31578947000000002</c:v>
                </c:pt>
                <c:pt idx="6">
                  <c:v>0.31578947000000002</c:v>
                </c:pt>
                <c:pt idx="7">
                  <c:v>5.2631579999999997E-2</c:v>
                </c:pt>
                <c:pt idx="8">
                  <c:v>0.21052631999999999</c:v>
                </c:pt>
                <c:pt idx="9">
                  <c:v>0.10526315999999999</c:v>
                </c:pt>
                <c:pt idx="10">
                  <c:v>0.26315789000000001</c:v>
                </c:pt>
                <c:pt idx="11">
                  <c:v>0.21052631999999999</c:v>
                </c:pt>
                <c:pt idx="12">
                  <c:v>0.15789474000000001</c:v>
                </c:pt>
                <c:pt idx="13">
                  <c:v>0.21052631999999999</c:v>
                </c:pt>
                <c:pt idx="14">
                  <c:v>0</c:v>
                </c:pt>
                <c:pt idx="15">
                  <c:v>5.2631579999999997E-2</c:v>
                </c:pt>
              </c:numCache>
            </c:numRef>
          </c:val>
          <c:extLst>
            <c:ext xmlns:c16="http://schemas.microsoft.com/office/drawing/2014/chart" uri="{C3380CC4-5D6E-409C-BE32-E72D297353CC}">
              <c16:uniqueId val="{00000001-CD15-4AAA-AED1-532B36C212C8}"/>
            </c:ext>
          </c:extLst>
        </c:ser>
        <c:ser>
          <c:idx val="2"/>
          <c:order val="2"/>
          <c:tx>
            <c:strRef>
              <c:f>Sheet1!$D$1</c:f>
              <c:strCache>
                <c:ptCount val="1"/>
                <c:pt idx="0">
                  <c:v>US Female 26-34</c:v>
                </c:pt>
              </c:strCache>
            </c:strRef>
          </c:tx>
          <c:spPr>
            <a:solidFill>
              <a:schemeClr val="accent3"/>
            </a:solidFill>
            <a:ln>
              <a:noFill/>
            </a:ln>
            <a:effectLst/>
          </c:spPr>
          <c:invertIfNegative val="0"/>
          <c:cat>
            <c:strRef>
              <c:f>Sheet1!$A$2:$A$17</c:f>
              <c:strCache>
                <c:ptCount val="16"/>
                <c:pt idx="0">
                  <c:v>Look for a values-based seal or certification (ie. organic, sustainable, non-GMO)</c:v>
                </c:pt>
                <c:pt idx="1">
                  <c:v>Just look that it is collagen</c:v>
                </c:pt>
                <c:pt idx="2">
                  <c:v>Look for pill form</c:v>
                </c:pt>
                <c:pt idx="3">
                  <c:v>Look for drinks and foods with collagen added</c:v>
                </c:pt>
                <c:pt idx="4">
                  <c:v>Look for collagen peptides</c:v>
                </c:pt>
                <c:pt idx="5">
                  <c:v>Look for good amino acid profile</c:v>
                </c:pt>
                <c:pt idx="6">
                  <c:v>Look for powder form</c:v>
                </c:pt>
                <c:pt idx="7">
                  <c:v>Look for hydrolyzed collagen</c:v>
                </c:pt>
                <c:pt idx="8">
                  <c:v>Look for Type I &amp; III collagen</c:v>
                </c:pt>
                <c:pt idx="9">
                  <c:v>Look for Type II collagen</c:v>
                </c:pt>
                <c:pt idx="10">
                  <c:v>Look for grass-fed or fair-trade sourced collagen</c:v>
                </c:pt>
                <c:pt idx="11">
                  <c:v>Kosher or Halal certified</c:v>
                </c:pt>
                <c:pt idx="12">
                  <c:v>Has a 3rd party quality seal on the label</c:v>
                </c:pt>
                <c:pt idx="13">
                  <c:v>Look that it has at least 6g of protein per serving</c:v>
                </c:pt>
                <c:pt idx="14">
                  <c:v>Other </c:v>
                </c:pt>
                <c:pt idx="15">
                  <c:v>None of the above</c:v>
                </c:pt>
              </c:strCache>
            </c:strRef>
          </c:cat>
          <c:val>
            <c:numRef>
              <c:f>Sheet1!$D$2:$D$17</c:f>
              <c:numCache>
                <c:formatCode>0%</c:formatCode>
                <c:ptCount val="16"/>
                <c:pt idx="0">
                  <c:v>0.12</c:v>
                </c:pt>
                <c:pt idx="1">
                  <c:v>0.2</c:v>
                </c:pt>
                <c:pt idx="2">
                  <c:v>0.26</c:v>
                </c:pt>
                <c:pt idx="3">
                  <c:v>0.18</c:v>
                </c:pt>
                <c:pt idx="4">
                  <c:v>0.16</c:v>
                </c:pt>
                <c:pt idx="5">
                  <c:v>0.16</c:v>
                </c:pt>
                <c:pt idx="6">
                  <c:v>0.2</c:v>
                </c:pt>
                <c:pt idx="7">
                  <c:v>0.22</c:v>
                </c:pt>
                <c:pt idx="8">
                  <c:v>0.2</c:v>
                </c:pt>
                <c:pt idx="9">
                  <c:v>0.14000000000000001</c:v>
                </c:pt>
                <c:pt idx="10">
                  <c:v>0.16</c:v>
                </c:pt>
                <c:pt idx="11">
                  <c:v>0.08</c:v>
                </c:pt>
                <c:pt idx="12">
                  <c:v>0.2</c:v>
                </c:pt>
                <c:pt idx="13">
                  <c:v>0.14000000000000001</c:v>
                </c:pt>
                <c:pt idx="14">
                  <c:v>0</c:v>
                </c:pt>
                <c:pt idx="15">
                  <c:v>0.02</c:v>
                </c:pt>
              </c:numCache>
            </c:numRef>
          </c:val>
          <c:extLst>
            <c:ext xmlns:c16="http://schemas.microsoft.com/office/drawing/2014/chart" uri="{C3380CC4-5D6E-409C-BE32-E72D297353CC}">
              <c16:uniqueId val="{00000002-CD15-4AAA-AED1-532B36C212C8}"/>
            </c:ext>
          </c:extLst>
        </c:ser>
        <c:ser>
          <c:idx val="3"/>
          <c:order val="3"/>
          <c:tx>
            <c:strRef>
              <c:f>Sheet1!$E$1</c:f>
              <c:strCache>
                <c:ptCount val="1"/>
                <c:pt idx="0">
                  <c:v>US Male 26-34</c:v>
                </c:pt>
              </c:strCache>
            </c:strRef>
          </c:tx>
          <c:spPr>
            <a:solidFill>
              <a:schemeClr val="accent4"/>
            </a:solidFill>
            <a:ln>
              <a:noFill/>
            </a:ln>
            <a:effectLst/>
          </c:spPr>
          <c:invertIfNegative val="0"/>
          <c:cat>
            <c:strRef>
              <c:f>Sheet1!$A$2:$A$17</c:f>
              <c:strCache>
                <c:ptCount val="16"/>
                <c:pt idx="0">
                  <c:v>Look for a values-based seal or certification (ie. organic, sustainable, non-GMO)</c:v>
                </c:pt>
                <c:pt idx="1">
                  <c:v>Just look that it is collagen</c:v>
                </c:pt>
                <c:pt idx="2">
                  <c:v>Look for pill form</c:v>
                </c:pt>
                <c:pt idx="3">
                  <c:v>Look for drinks and foods with collagen added</c:v>
                </c:pt>
                <c:pt idx="4">
                  <c:v>Look for collagen peptides</c:v>
                </c:pt>
                <c:pt idx="5">
                  <c:v>Look for good amino acid profile</c:v>
                </c:pt>
                <c:pt idx="6">
                  <c:v>Look for powder form</c:v>
                </c:pt>
                <c:pt idx="7">
                  <c:v>Look for hydrolyzed collagen</c:v>
                </c:pt>
                <c:pt idx="8">
                  <c:v>Look for Type I &amp; III collagen</c:v>
                </c:pt>
                <c:pt idx="9">
                  <c:v>Look for Type II collagen</c:v>
                </c:pt>
                <c:pt idx="10">
                  <c:v>Look for grass-fed or fair-trade sourced collagen</c:v>
                </c:pt>
                <c:pt idx="11">
                  <c:v>Kosher or Halal certified</c:v>
                </c:pt>
                <c:pt idx="12">
                  <c:v>Has a 3rd party quality seal on the label</c:v>
                </c:pt>
                <c:pt idx="13">
                  <c:v>Look that it has at least 6g of protein per serving</c:v>
                </c:pt>
                <c:pt idx="14">
                  <c:v>Other </c:v>
                </c:pt>
                <c:pt idx="15">
                  <c:v>None of the above</c:v>
                </c:pt>
              </c:strCache>
            </c:strRef>
          </c:cat>
          <c:val>
            <c:numRef>
              <c:f>Sheet1!$E$2:$E$17</c:f>
              <c:numCache>
                <c:formatCode>0%</c:formatCode>
                <c:ptCount val="16"/>
                <c:pt idx="0">
                  <c:v>0.14705882000000001</c:v>
                </c:pt>
                <c:pt idx="1">
                  <c:v>0.41176470999999998</c:v>
                </c:pt>
                <c:pt idx="2">
                  <c:v>0.32352941000000002</c:v>
                </c:pt>
                <c:pt idx="3">
                  <c:v>5.8823529999999999E-2</c:v>
                </c:pt>
                <c:pt idx="4">
                  <c:v>0.14705882000000001</c:v>
                </c:pt>
                <c:pt idx="5">
                  <c:v>0.26470588</c:v>
                </c:pt>
                <c:pt idx="6">
                  <c:v>0.17647059000000001</c:v>
                </c:pt>
                <c:pt idx="7">
                  <c:v>0.20588234999999999</c:v>
                </c:pt>
                <c:pt idx="8">
                  <c:v>8.8235290000000008E-2</c:v>
                </c:pt>
                <c:pt idx="9">
                  <c:v>0.11764706</c:v>
                </c:pt>
                <c:pt idx="10">
                  <c:v>0.11764706</c:v>
                </c:pt>
                <c:pt idx="11">
                  <c:v>0.14705882000000001</c:v>
                </c:pt>
                <c:pt idx="12">
                  <c:v>0.11764706</c:v>
                </c:pt>
                <c:pt idx="13">
                  <c:v>0.23529412</c:v>
                </c:pt>
                <c:pt idx="14">
                  <c:v>0</c:v>
                </c:pt>
                <c:pt idx="15">
                  <c:v>2.9411759999999999E-2</c:v>
                </c:pt>
              </c:numCache>
            </c:numRef>
          </c:val>
          <c:extLst>
            <c:ext xmlns:c16="http://schemas.microsoft.com/office/drawing/2014/chart" uri="{C3380CC4-5D6E-409C-BE32-E72D297353CC}">
              <c16:uniqueId val="{00000003-CD15-4AAA-AED1-532B36C212C8}"/>
            </c:ext>
          </c:extLst>
        </c:ser>
        <c:ser>
          <c:idx val="4"/>
          <c:order val="4"/>
          <c:tx>
            <c:strRef>
              <c:f>Sheet1!$F$1</c:f>
              <c:strCache>
                <c:ptCount val="1"/>
                <c:pt idx="0">
                  <c:v>US Female 35-44</c:v>
                </c:pt>
              </c:strCache>
            </c:strRef>
          </c:tx>
          <c:spPr>
            <a:solidFill>
              <a:schemeClr val="accent5"/>
            </a:solidFill>
            <a:ln>
              <a:noFill/>
            </a:ln>
            <a:effectLst/>
          </c:spPr>
          <c:invertIfNegative val="0"/>
          <c:cat>
            <c:strRef>
              <c:f>Sheet1!$A$2:$A$17</c:f>
              <c:strCache>
                <c:ptCount val="16"/>
                <c:pt idx="0">
                  <c:v>Look for a values-based seal or certification (ie. organic, sustainable, non-GMO)</c:v>
                </c:pt>
                <c:pt idx="1">
                  <c:v>Just look that it is collagen</c:v>
                </c:pt>
                <c:pt idx="2">
                  <c:v>Look for pill form</c:v>
                </c:pt>
                <c:pt idx="3">
                  <c:v>Look for drinks and foods with collagen added</c:v>
                </c:pt>
                <c:pt idx="4">
                  <c:v>Look for collagen peptides</c:v>
                </c:pt>
                <c:pt idx="5">
                  <c:v>Look for good amino acid profile</c:v>
                </c:pt>
                <c:pt idx="6">
                  <c:v>Look for powder form</c:v>
                </c:pt>
                <c:pt idx="7">
                  <c:v>Look for hydrolyzed collagen</c:v>
                </c:pt>
                <c:pt idx="8">
                  <c:v>Look for Type I &amp; III collagen</c:v>
                </c:pt>
                <c:pt idx="9">
                  <c:v>Look for Type II collagen</c:v>
                </c:pt>
                <c:pt idx="10">
                  <c:v>Look for grass-fed or fair-trade sourced collagen</c:v>
                </c:pt>
                <c:pt idx="11">
                  <c:v>Kosher or Halal certified</c:v>
                </c:pt>
                <c:pt idx="12">
                  <c:v>Has a 3rd party quality seal on the label</c:v>
                </c:pt>
                <c:pt idx="13">
                  <c:v>Look that it has at least 6g of protein per serving</c:v>
                </c:pt>
                <c:pt idx="14">
                  <c:v>Other </c:v>
                </c:pt>
                <c:pt idx="15">
                  <c:v>None of the above</c:v>
                </c:pt>
              </c:strCache>
            </c:strRef>
          </c:cat>
          <c:val>
            <c:numRef>
              <c:f>Sheet1!$F$2:$F$17</c:f>
              <c:numCache>
                <c:formatCode>0%</c:formatCode>
                <c:ptCount val="16"/>
                <c:pt idx="0">
                  <c:v>7.4074070000000006E-2</c:v>
                </c:pt>
                <c:pt idx="1">
                  <c:v>0.22222222</c:v>
                </c:pt>
                <c:pt idx="2">
                  <c:v>0.18518519</c:v>
                </c:pt>
                <c:pt idx="3">
                  <c:v>0.22222222</c:v>
                </c:pt>
                <c:pt idx="4">
                  <c:v>0.18518519</c:v>
                </c:pt>
                <c:pt idx="5">
                  <c:v>7.4074070000000006E-2</c:v>
                </c:pt>
                <c:pt idx="6">
                  <c:v>0.14814815000000001</c:v>
                </c:pt>
                <c:pt idx="7">
                  <c:v>5.5555559999999997E-2</c:v>
                </c:pt>
                <c:pt idx="8">
                  <c:v>0.20370369999999999</c:v>
                </c:pt>
                <c:pt idx="9">
                  <c:v>0.14814815000000001</c:v>
                </c:pt>
                <c:pt idx="10">
                  <c:v>0.16666666999999999</c:v>
                </c:pt>
                <c:pt idx="11">
                  <c:v>0</c:v>
                </c:pt>
                <c:pt idx="12">
                  <c:v>0.12962963</c:v>
                </c:pt>
                <c:pt idx="13">
                  <c:v>0.18518519</c:v>
                </c:pt>
                <c:pt idx="14">
                  <c:v>0</c:v>
                </c:pt>
                <c:pt idx="15">
                  <c:v>7.4074070000000006E-2</c:v>
                </c:pt>
              </c:numCache>
            </c:numRef>
          </c:val>
          <c:extLst>
            <c:ext xmlns:c16="http://schemas.microsoft.com/office/drawing/2014/chart" uri="{C3380CC4-5D6E-409C-BE32-E72D297353CC}">
              <c16:uniqueId val="{00000004-CD15-4AAA-AED1-532B36C212C8}"/>
            </c:ext>
          </c:extLst>
        </c:ser>
        <c:ser>
          <c:idx val="5"/>
          <c:order val="5"/>
          <c:tx>
            <c:strRef>
              <c:f>Sheet1!$G$1</c:f>
              <c:strCache>
                <c:ptCount val="1"/>
                <c:pt idx="0">
                  <c:v>US Male 35-44</c:v>
                </c:pt>
              </c:strCache>
            </c:strRef>
          </c:tx>
          <c:spPr>
            <a:solidFill>
              <a:schemeClr val="accent6"/>
            </a:solidFill>
            <a:ln>
              <a:noFill/>
            </a:ln>
            <a:effectLst/>
          </c:spPr>
          <c:invertIfNegative val="0"/>
          <c:cat>
            <c:strRef>
              <c:f>Sheet1!$A$2:$A$17</c:f>
              <c:strCache>
                <c:ptCount val="16"/>
                <c:pt idx="0">
                  <c:v>Look for a values-based seal or certification (ie. organic, sustainable, non-GMO)</c:v>
                </c:pt>
                <c:pt idx="1">
                  <c:v>Just look that it is collagen</c:v>
                </c:pt>
                <c:pt idx="2">
                  <c:v>Look for pill form</c:v>
                </c:pt>
                <c:pt idx="3">
                  <c:v>Look for drinks and foods with collagen added</c:v>
                </c:pt>
                <c:pt idx="4">
                  <c:v>Look for collagen peptides</c:v>
                </c:pt>
                <c:pt idx="5">
                  <c:v>Look for good amino acid profile</c:v>
                </c:pt>
                <c:pt idx="6">
                  <c:v>Look for powder form</c:v>
                </c:pt>
                <c:pt idx="7">
                  <c:v>Look for hydrolyzed collagen</c:v>
                </c:pt>
                <c:pt idx="8">
                  <c:v>Look for Type I &amp; III collagen</c:v>
                </c:pt>
                <c:pt idx="9">
                  <c:v>Look for Type II collagen</c:v>
                </c:pt>
                <c:pt idx="10">
                  <c:v>Look for grass-fed or fair-trade sourced collagen</c:v>
                </c:pt>
                <c:pt idx="11">
                  <c:v>Kosher or Halal certified</c:v>
                </c:pt>
                <c:pt idx="12">
                  <c:v>Has a 3rd party quality seal on the label</c:v>
                </c:pt>
                <c:pt idx="13">
                  <c:v>Look that it has at least 6g of protein per serving</c:v>
                </c:pt>
                <c:pt idx="14">
                  <c:v>Other </c:v>
                </c:pt>
                <c:pt idx="15">
                  <c:v>None of the above</c:v>
                </c:pt>
              </c:strCache>
            </c:strRef>
          </c:cat>
          <c:val>
            <c:numRef>
              <c:f>Sheet1!$G$2:$G$17</c:f>
              <c:numCache>
                <c:formatCode>0%</c:formatCode>
                <c:ptCount val="16"/>
                <c:pt idx="0">
                  <c:v>0.30612244999999999</c:v>
                </c:pt>
                <c:pt idx="1">
                  <c:v>0.22448979999999999</c:v>
                </c:pt>
                <c:pt idx="2">
                  <c:v>0.16326531</c:v>
                </c:pt>
                <c:pt idx="3">
                  <c:v>0.20408163000000001</c:v>
                </c:pt>
                <c:pt idx="4">
                  <c:v>0.24489796</c:v>
                </c:pt>
                <c:pt idx="5">
                  <c:v>0.20408163000000001</c:v>
                </c:pt>
                <c:pt idx="6">
                  <c:v>0.14285713999999999</c:v>
                </c:pt>
                <c:pt idx="7">
                  <c:v>0.14285713999999999</c:v>
                </c:pt>
                <c:pt idx="8">
                  <c:v>0.28571428999999998</c:v>
                </c:pt>
                <c:pt idx="9">
                  <c:v>0.20408163000000001</c:v>
                </c:pt>
                <c:pt idx="10">
                  <c:v>0.18367347000000001</c:v>
                </c:pt>
                <c:pt idx="11">
                  <c:v>0.20408163000000001</c:v>
                </c:pt>
                <c:pt idx="12">
                  <c:v>0.16326531</c:v>
                </c:pt>
                <c:pt idx="13">
                  <c:v>0.26530611999999998</c:v>
                </c:pt>
                <c:pt idx="14">
                  <c:v>0</c:v>
                </c:pt>
                <c:pt idx="15">
                  <c:v>0</c:v>
                </c:pt>
              </c:numCache>
            </c:numRef>
          </c:val>
          <c:extLst>
            <c:ext xmlns:c16="http://schemas.microsoft.com/office/drawing/2014/chart" uri="{C3380CC4-5D6E-409C-BE32-E72D297353CC}">
              <c16:uniqueId val="{00000005-CD15-4AAA-AED1-532B36C212C8}"/>
            </c:ext>
          </c:extLst>
        </c:ser>
        <c:ser>
          <c:idx val="6"/>
          <c:order val="6"/>
          <c:tx>
            <c:strRef>
              <c:f>Sheet1!$H$1</c:f>
              <c:strCache>
                <c:ptCount val="1"/>
                <c:pt idx="0">
                  <c:v>US Female 45-54</c:v>
                </c:pt>
              </c:strCache>
            </c:strRef>
          </c:tx>
          <c:spPr>
            <a:solidFill>
              <a:schemeClr val="accent1">
                <a:lumMod val="60000"/>
              </a:schemeClr>
            </a:solidFill>
            <a:ln>
              <a:noFill/>
            </a:ln>
            <a:effectLst/>
          </c:spPr>
          <c:invertIfNegative val="0"/>
          <c:cat>
            <c:strRef>
              <c:f>Sheet1!$A$2:$A$17</c:f>
              <c:strCache>
                <c:ptCount val="16"/>
                <c:pt idx="0">
                  <c:v>Look for a values-based seal or certification (ie. organic, sustainable, non-GMO)</c:v>
                </c:pt>
                <c:pt idx="1">
                  <c:v>Just look that it is collagen</c:v>
                </c:pt>
                <c:pt idx="2">
                  <c:v>Look for pill form</c:v>
                </c:pt>
                <c:pt idx="3">
                  <c:v>Look for drinks and foods with collagen added</c:v>
                </c:pt>
                <c:pt idx="4">
                  <c:v>Look for collagen peptides</c:v>
                </c:pt>
                <c:pt idx="5">
                  <c:v>Look for good amino acid profile</c:v>
                </c:pt>
                <c:pt idx="6">
                  <c:v>Look for powder form</c:v>
                </c:pt>
                <c:pt idx="7">
                  <c:v>Look for hydrolyzed collagen</c:v>
                </c:pt>
                <c:pt idx="8">
                  <c:v>Look for Type I &amp; III collagen</c:v>
                </c:pt>
                <c:pt idx="9">
                  <c:v>Look for Type II collagen</c:v>
                </c:pt>
                <c:pt idx="10">
                  <c:v>Look for grass-fed or fair-trade sourced collagen</c:v>
                </c:pt>
                <c:pt idx="11">
                  <c:v>Kosher or Halal certified</c:v>
                </c:pt>
                <c:pt idx="12">
                  <c:v>Has a 3rd party quality seal on the label</c:v>
                </c:pt>
                <c:pt idx="13">
                  <c:v>Look that it has at least 6g of protein per serving</c:v>
                </c:pt>
                <c:pt idx="14">
                  <c:v>Other </c:v>
                </c:pt>
                <c:pt idx="15">
                  <c:v>None of the above</c:v>
                </c:pt>
              </c:strCache>
            </c:strRef>
          </c:cat>
          <c:val>
            <c:numRef>
              <c:f>Sheet1!$H$2:$H$17</c:f>
              <c:numCache>
                <c:formatCode>0%</c:formatCode>
                <c:ptCount val="16"/>
                <c:pt idx="0">
                  <c:v>0.26190476000000001</c:v>
                </c:pt>
                <c:pt idx="1">
                  <c:v>0.14285713999999999</c:v>
                </c:pt>
                <c:pt idx="2">
                  <c:v>0.23809524000000001</c:v>
                </c:pt>
                <c:pt idx="3">
                  <c:v>0.21428570999999999</c:v>
                </c:pt>
                <c:pt idx="4">
                  <c:v>0.30952381000000001</c:v>
                </c:pt>
                <c:pt idx="5">
                  <c:v>7.1428569999999997E-2</c:v>
                </c:pt>
                <c:pt idx="6">
                  <c:v>0.21428570999999999</c:v>
                </c:pt>
                <c:pt idx="7">
                  <c:v>0.19047618999999999</c:v>
                </c:pt>
                <c:pt idx="8">
                  <c:v>0.14285713999999999</c:v>
                </c:pt>
                <c:pt idx="9">
                  <c:v>0.16666666999999999</c:v>
                </c:pt>
                <c:pt idx="10">
                  <c:v>0.26190476000000001</c:v>
                </c:pt>
                <c:pt idx="11">
                  <c:v>9.5238099999999992E-2</c:v>
                </c:pt>
                <c:pt idx="12">
                  <c:v>0.11904762000000001</c:v>
                </c:pt>
                <c:pt idx="13">
                  <c:v>7.1428569999999997E-2</c:v>
                </c:pt>
                <c:pt idx="14">
                  <c:v>2.3809520000000001E-2</c:v>
                </c:pt>
                <c:pt idx="15">
                  <c:v>7.1428569999999997E-2</c:v>
                </c:pt>
              </c:numCache>
            </c:numRef>
          </c:val>
          <c:extLst>
            <c:ext xmlns:c16="http://schemas.microsoft.com/office/drawing/2014/chart" uri="{C3380CC4-5D6E-409C-BE32-E72D297353CC}">
              <c16:uniqueId val="{00000000-AB93-4949-BA4D-200516D68B5C}"/>
            </c:ext>
          </c:extLst>
        </c:ser>
        <c:ser>
          <c:idx val="7"/>
          <c:order val="7"/>
          <c:tx>
            <c:strRef>
              <c:f>Sheet1!$I$1</c:f>
              <c:strCache>
                <c:ptCount val="1"/>
                <c:pt idx="0">
                  <c:v>US Male 45-54</c:v>
                </c:pt>
              </c:strCache>
            </c:strRef>
          </c:tx>
          <c:spPr>
            <a:solidFill>
              <a:schemeClr val="accent2">
                <a:lumMod val="60000"/>
              </a:schemeClr>
            </a:solidFill>
            <a:ln>
              <a:noFill/>
            </a:ln>
            <a:effectLst/>
          </c:spPr>
          <c:invertIfNegative val="0"/>
          <c:cat>
            <c:strRef>
              <c:f>Sheet1!$A$2:$A$17</c:f>
              <c:strCache>
                <c:ptCount val="16"/>
                <c:pt idx="0">
                  <c:v>Look for a values-based seal or certification (ie. organic, sustainable, non-GMO)</c:v>
                </c:pt>
                <c:pt idx="1">
                  <c:v>Just look that it is collagen</c:v>
                </c:pt>
                <c:pt idx="2">
                  <c:v>Look for pill form</c:v>
                </c:pt>
                <c:pt idx="3">
                  <c:v>Look for drinks and foods with collagen added</c:v>
                </c:pt>
                <c:pt idx="4">
                  <c:v>Look for collagen peptides</c:v>
                </c:pt>
                <c:pt idx="5">
                  <c:v>Look for good amino acid profile</c:v>
                </c:pt>
                <c:pt idx="6">
                  <c:v>Look for powder form</c:v>
                </c:pt>
                <c:pt idx="7">
                  <c:v>Look for hydrolyzed collagen</c:v>
                </c:pt>
                <c:pt idx="8">
                  <c:v>Look for Type I &amp; III collagen</c:v>
                </c:pt>
                <c:pt idx="9">
                  <c:v>Look for Type II collagen</c:v>
                </c:pt>
                <c:pt idx="10">
                  <c:v>Look for grass-fed or fair-trade sourced collagen</c:v>
                </c:pt>
                <c:pt idx="11">
                  <c:v>Kosher or Halal certified</c:v>
                </c:pt>
                <c:pt idx="12">
                  <c:v>Has a 3rd party quality seal on the label</c:v>
                </c:pt>
                <c:pt idx="13">
                  <c:v>Look that it has at least 6g of protein per serving</c:v>
                </c:pt>
                <c:pt idx="14">
                  <c:v>Other </c:v>
                </c:pt>
                <c:pt idx="15">
                  <c:v>None of the above</c:v>
                </c:pt>
              </c:strCache>
            </c:strRef>
          </c:cat>
          <c:val>
            <c:numRef>
              <c:f>Sheet1!$I$2:$I$17</c:f>
              <c:numCache>
                <c:formatCode>0%</c:formatCode>
                <c:ptCount val="16"/>
                <c:pt idx="0">
                  <c:v>0.21739130000000001</c:v>
                </c:pt>
                <c:pt idx="1">
                  <c:v>0.26086957</c:v>
                </c:pt>
                <c:pt idx="2">
                  <c:v>0.26086957</c:v>
                </c:pt>
                <c:pt idx="3">
                  <c:v>0.26086957</c:v>
                </c:pt>
                <c:pt idx="4">
                  <c:v>0.30434782999999999</c:v>
                </c:pt>
                <c:pt idx="5">
                  <c:v>0.17391303999999999</c:v>
                </c:pt>
                <c:pt idx="6">
                  <c:v>0.13043478</c:v>
                </c:pt>
                <c:pt idx="7">
                  <c:v>0.13043478</c:v>
                </c:pt>
                <c:pt idx="8">
                  <c:v>0.26086957</c:v>
                </c:pt>
                <c:pt idx="9">
                  <c:v>0.13043478</c:v>
                </c:pt>
                <c:pt idx="10">
                  <c:v>8.6956520000000009E-2</c:v>
                </c:pt>
                <c:pt idx="11">
                  <c:v>8.6956520000000009E-2</c:v>
                </c:pt>
                <c:pt idx="12">
                  <c:v>0.39130435000000002</c:v>
                </c:pt>
                <c:pt idx="13">
                  <c:v>8.6956520000000009E-2</c:v>
                </c:pt>
                <c:pt idx="14">
                  <c:v>0</c:v>
                </c:pt>
                <c:pt idx="15">
                  <c:v>4.3478259999999998E-2</c:v>
                </c:pt>
              </c:numCache>
            </c:numRef>
          </c:val>
          <c:extLst>
            <c:ext xmlns:c16="http://schemas.microsoft.com/office/drawing/2014/chart" uri="{C3380CC4-5D6E-409C-BE32-E72D297353CC}">
              <c16:uniqueId val="{00000001-AB93-4949-BA4D-200516D68B5C}"/>
            </c:ext>
          </c:extLst>
        </c:ser>
        <c:ser>
          <c:idx val="8"/>
          <c:order val="8"/>
          <c:tx>
            <c:strRef>
              <c:f>Sheet1!$J$1</c:f>
              <c:strCache>
                <c:ptCount val="1"/>
                <c:pt idx="0">
                  <c:v>US Female 55+</c:v>
                </c:pt>
              </c:strCache>
            </c:strRef>
          </c:tx>
          <c:spPr>
            <a:solidFill>
              <a:schemeClr val="accent3">
                <a:lumMod val="60000"/>
              </a:schemeClr>
            </a:solidFill>
            <a:ln>
              <a:noFill/>
            </a:ln>
            <a:effectLst/>
          </c:spPr>
          <c:invertIfNegative val="0"/>
          <c:cat>
            <c:strRef>
              <c:f>Sheet1!$A$2:$A$17</c:f>
              <c:strCache>
                <c:ptCount val="16"/>
                <c:pt idx="0">
                  <c:v>Look for a values-based seal or certification (ie. organic, sustainable, non-GMO)</c:v>
                </c:pt>
                <c:pt idx="1">
                  <c:v>Just look that it is collagen</c:v>
                </c:pt>
                <c:pt idx="2">
                  <c:v>Look for pill form</c:v>
                </c:pt>
                <c:pt idx="3">
                  <c:v>Look for drinks and foods with collagen added</c:v>
                </c:pt>
                <c:pt idx="4">
                  <c:v>Look for collagen peptides</c:v>
                </c:pt>
                <c:pt idx="5">
                  <c:v>Look for good amino acid profile</c:v>
                </c:pt>
                <c:pt idx="6">
                  <c:v>Look for powder form</c:v>
                </c:pt>
                <c:pt idx="7">
                  <c:v>Look for hydrolyzed collagen</c:v>
                </c:pt>
                <c:pt idx="8">
                  <c:v>Look for Type I &amp; III collagen</c:v>
                </c:pt>
                <c:pt idx="9">
                  <c:v>Look for Type II collagen</c:v>
                </c:pt>
                <c:pt idx="10">
                  <c:v>Look for grass-fed or fair-trade sourced collagen</c:v>
                </c:pt>
                <c:pt idx="11">
                  <c:v>Kosher or Halal certified</c:v>
                </c:pt>
                <c:pt idx="12">
                  <c:v>Has a 3rd party quality seal on the label</c:v>
                </c:pt>
                <c:pt idx="13">
                  <c:v>Look that it has at least 6g of protein per serving</c:v>
                </c:pt>
                <c:pt idx="14">
                  <c:v>Other </c:v>
                </c:pt>
                <c:pt idx="15">
                  <c:v>None of the above</c:v>
                </c:pt>
              </c:strCache>
            </c:strRef>
          </c:cat>
          <c:val>
            <c:numRef>
              <c:f>Sheet1!$J$2:$J$17</c:f>
              <c:numCache>
                <c:formatCode>0%</c:formatCode>
                <c:ptCount val="16"/>
                <c:pt idx="0">
                  <c:v>0.21739130000000001</c:v>
                </c:pt>
                <c:pt idx="1">
                  <c:v>0.21739130000000001</c:v>
                </c:pt>
                <c:pt idx="2">
                  <c:v>0.30434782999999999</c:v>
                </c:pt>
                <c:pt idx="3">
                  <c:v>4.3478259999999998E-2</c:v>
                </c:pt>
                <c:pt idx="4">
                  <c:v>0.21739130000000001</c:v>
                </c:pt>
                <c:pt idx="5">
                  <c:v>0</c:v>
                </c:pt>
                <c:pt idx="6">
                  <c:v>4.3478259999999998E-2</c:v>
                </c:pt>
                <c:pt idx="7">
                  <c:v>4.3478259999999998E-2</c:v>
                </c:pt>
                <c:pt idx="8">
                  <c:v>8.6956520000000009E-2</c:v>
                </c:pt>
                <c:pt idx="9">
                  <c:v>4.3478259999999998E-2</c:v>
                </c:pt>
                <c:pt idx="10">
                  <c:v>4.3478259999999998E-2</c:v>
                </c:pt>
                <c:pt idx="11">
                  <c:v>0</c:v>
                </c:pt>
                <c:pt idx="12">
                  <c:v>8.6956520000000009E-2</c:v>
                </c:pt>
                <c:pt idx="13">
                  <c:v>8.6956520000000009E-2</c:v>
                </c:pt>
                <c:pt idx="14">
                  <c:v>8.6956520000000009E-2</c:v>
                </c:pt>
                <c:pt idx="15">
                  <c:v>0.13043478</c:v>
                </c:pt>
              </c:numCache>
            </c:numRef>
          </c:val>
          <c:extLst>
            <c:ext xmlns:c16="http://schemas.microsoft.com/office/drawing/2014/chart" uri="{C3380CC4-5D6E-409C-BE32-E72D297353CC}">
              <c16:uniqueId val="{00000002-AB93-4949-BA4D-200516D68B5C}"/>
            </c:ext>
          </c:extLst>
        </c:ser>
        <c:ser>
          <c:idx val="9"/>
          <c:order val="9"/>
          <c:tx>
            <c:strRef>
              <c:f>Sheet1!$K$1</c:f>
              <c:strCache>
                <c:ptCount val="1"/>
                <c:pt idx="0">
                  <c:v>US Male 55+</c:v>
                </c:pt>
              </c:strCache>
            </c:strRef>
          </c:tx>
          <c:spPr>
            <a:solidFill>
              <a:schemeClr val="accent4">
                <a:lumMod val="60000"/>
              </a:schemeClr>
            </a:solidFill>
            <a:ln>
              <a:noFill/>
            </a:ln>
            <a:effectLst/>
          </c:spPr>
          <c:invertIfNegative val="0"/>
          <c:cat>
            <c:strRef>
              <c:f>Sheet1!$A$2:$A$17</c:f>
              <c:strCache>
                <c:ptCount val="16"/>
                <c:pt idx="0">
                  <c:v>Look for a values-based seal or certification (ie. organic, sustainable, non-GMO)</c:v>
                </c:pt>
                <c:pt idx="1">
                  <c:v>Just look that it is collagen</c:v>
                </c:pt>
                <c:pt idx="2">
                  <c:v>Look for pill form</c:v>
                </c:pt>
                <c:pt idx="3">
                  <c:v>Look for drinks and foods with collagen added</c:v>
                </c:pt>
                <c:pt idx="4">
                  <c:v>Look for collagen peptides</c:v>
                </c:pt>
                <c:pt idx="5">
                  <c:v>Look for good amino acid profile</c:v>
                </c:pt>
                <c:pt idx="6">
                  <c:v>Look for powder form</c:v>
                </c:pt>
                <c:pt idx="7">
                  <c:v>Look for hydrolyzed collagen</c:v>
                </c:pt>
                <c:pt idx="8">
                  <c:v>Look for Type I &amp; III collagen</c:v>
                </c:pt>
                <c:pt idx="9">
                  <c:v>Look for Type II collagen</c:v>
                </c:pt>
                <c:pt idx="10">
                  <c:v>Look for grass-fed or fair-trade sourced collagen</c:v>
                </c:pt>
                <c:pt idx="11">
                  <c:v>Kosher or Halal certified</c:v>
                </c:pt>
                <c:pt idx="12">
                  <c:v>Has a 3rd party quality seal on the label</c:v>
                </c:pt>
                <c:pt idx="13">
                  <c:v>Look that it has at least 6g of protein per serving</c:v>
                </c:pt>
                <c:pt idx="14">
                  <c:v>Other </c:v>
                </c:pt>
                <c:pt idx="15">
                  <c:v>None of the above</c:v>
                </c:pt>
              </c:strCache>
            </c:strRef>
          </c:cat>
          <c:val>
            <c:numRef>
              <c:f>Sheet1!$K$2:$K$17</c:f>
              <c:numCache>
                <c:formatCode>0%</c:formatCode>
                <c:ptCount val="16"/>
                <c:pt idx="0">
                  <c:v>0.125</c:v>
                </c:pt>
                <c:pt idx="1">
                  <c:v>0.1875</c:v>
                </c:pt>
                <c:pt idx="2">
                  <c:v>0.125</c:v>
                </c:pt>
                <c:pt idx="3">
                  <c:v>0</c:v>
                </c:pt>
                <c:pt idx="4">
                  <c:v>0.5</c:v>
                </c:pt>
                <c:pt idx="5">
                  <c:v>0.125</c:v>
                </c:pt>
                <c:pt idx="6">
                  <c:v>0.3125</c:v>
                </c:pt>
                <c:pt idx="7">
                  <c:v>0.25</c:v>
                </c:pt>
                <c:pt idx="8">
                  <c:v>0.125</c:v>
                </c:pt>
                <c:pt idx="9">
                  <c:v>0.3125</c:v>
                </c:pt>
                <c:pt idx="10">
                  <c:v>6.25E-2</c:v>
                </c:pt>
                <c:pt idx="11">
                  <c:v>6.25E-2</c:v>
                </c:pt>
                <c:pt idx="12">
                  <c:v>6.25E-2</c:v>
                </c:pt>
                <c:pt idx="13">
                  <c:v>0.125</c:v>
                </c:pt>
                <c:pt idx="14">
                  <c:v>0</c:v>
                </c:pt>
                <c:pt idx="15">
                  <c:v>6.25E-2</c:v>
                </c:pt>
              </c:numCache>
            </c:numRef>
          </c:val>
          <c:extLst>
            <c:ext xmlns:c16="http://schemas.microsoft.com/office/drawing/2014/chart" uri="{C3380CC4-5D6E-409C-BE32-E72D297353CC}">
              <c16:uniqueId val="{00000003-AB93-4949-BA4D-200516D68B5C}"/>
            </c:ext>
          </c:extLst>
        </c:ser>
        <c:dLbls>
          <c:showLegendKey val="0"/>
          <c:showVal val="0"/>
          <c:showCatName val="0"/>
          <c:showSerName val="0"/>
          <c:showPercent val="0"/>
          <c:showBubbleSize val="0"/>
        </c:dLbls>
        <c:gapWidth val="219"/>
        <c:overlap val="-27"/>
        <c:axId val="801422368"/>
        <c:axId val="801428488"/>
      </c:barChart>
      <c:catAx>
        <c:axId val="80142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1428488"/>
        <c:crosses val="autoZero"/>
        <c:auto val="1"/>
        <c:lblAlgn val="ctr"/>
        <c:lblOffset val="100"/>
        <c:noMultiLvlLbl val="0"/>
      </c:catAx>
      <c:valAx>
        <c:axId val="801428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142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 Female 18-25</c:v>
                </c:pt>
              </c:strCache>
            </c:strRef>
          </c:tx>
          <c:spPr>
            <a:solidFill>
              <a:schemeClr val="accent1"/>
            </a:solidFill>
            <a:ln>
              <a:noFill/>
            </a:ln>
            <a:effectLst/>
          </c:spPr>
          <c:invertIfNegative val="0"/>
          <c:cat>
            <c:strRef>
              <c:f>Sheet1!$A$2:$A$10</c:f>
              <c:strCache>
                <c:ptCount val="9"/>
                <c:pt idx="0">
                  <c:v>I don't pay attention to the source</c:v>
                </c:pt>
                <c:pt idx="1">
                  <c:v>Vegetarian</c:v>
                </c:pt>
                <c:pt idx="2">
                  <c:v>Chicken</c:v>
                </c:pt>
                <c:pt idx="3">
                  <c:v>Bovine (Cow)</c:v>
                </c:pt>
                <c:pt idx="4">
                  <c:v>Egg</c:v>
                </c:pt>
                <c:pt idx="5">
                  <c:v>Marine (Fish)</c:v>
                </c:pt>
                <c:pt idx="6">
                  <c:v>A combination formula</c:v>
                </c:pt>
                <c:pt idx="7">
                  <c:v>Porcine (Pork)</c:v>
                </c:pt>
                <c:pt idx="8">
                  <c:v>Other (please specify)</c:v>
                </c:pt>
              </c:strCache>
            </c:strRef>
          </c:cat>
          <c:val>
            <c:numRef>
              <c:f>Sheet1!$B$2:$B$10</c:f>
              <c:numCache>
                <c:formatCode>0%</c:formatCode>
                <c:ptCount val="9"/>
                <c:pt idx="0">
                  <c:v>0.41176470999999998</c:v>
                </c:pt>
                <c:pt idx="1">
                  <c:v>0.29411765000000001</c:v>
                </c:pt>
                <c:pt idx="2">
                  <c:v>0.23529412</c:v>
                </c:pt>
                <c:pt idx="3">
                  <c:v>0.17647059000000001</c:v>
                </c:pt>
                <c:pt idx="4">
                  <c:v>0.17647059000000001</c:v>
                </c:pt>
                <c:pt idx="5">
                  <c:v>0.17647059000000001</c:v>
                </c:pt>
                <c:pt idx="6">
                  <c:v>0.17647059000000001</c:v>
                </c:pt>
                <c:pt idx="7">
                  <c:v>0.11764706</c:v>
                </c:pt>
                <c:pt idx="8">
                  <c:v>0</c:v>
                </c:pt>
              </c:numCache>
            </c:numRef>
          </c:val>
          <c:extLst>
            <c:ext xmlns:c16="http://schemas.microsoft.com/office/drawing/2014/chart" uri="{C3380CC4-5D6E-409C-BE32-E72D297353CC}">
              <c16:uniqueId val="{00000000-13CF-4BDA-984C-1B348FEF407B}"/>
            </c:ext>
          </c:extLst>
        </c:ser>
        <c:ser>
          <c:idx val="1"/>
          <c:order val="1"/>
          <c:tx>
            <c:strRef>
              <c:f>Sheet1!$C$1</c:f>
              <c:strCache>
                <c:ptCount val="1"/>
                <c:pt idx="0">
                  <c:v>US Male 18-25</c:v>
                </c:pt>
              </c:strCache>
            </c:strRef>
          </c:tx>
          <c:spPr>
            <a:solidFill>
              <a:schemeClr val="accent2"/>
            </a:solidFill>
            <a:ln>
              <a:noFill/>
            </a:ln>
            <a:effectLst/>
          </c:spPr>
          <c:invertIfNegative val="0"/>
          <c:cat>
            <c:strRef>
              <c:f>Sheet1!$A$2:$A$10</c:f>
              <c:strCache>
                <c:ptCount val="9"/>
                <c:pt idx="0">
                  <c:v>I don't pay attention to the source</c:v>
                </c:pt>
                <c:pt idx="1">
                  <c:v>Vegetarian</c:v>
                </c:pt>
                <c:pt idx="2">
                  <c:v>Chicken</c:v>
                </c:pt>
                <c:pt idx="3">
                  <c:v>Bovine (Cow)</c:v>
                </c:pt>
                <c:pt idx="4">
                  <c:v>Egg</c:v>
                </c:pt>
                <c:pt idx="5">
                  <c:v>Marine (Fish)</c:v>
                </c:pt>
                <c:pt idx="6">
                  <c:v>A combination formula</c:v>
                </c:pt>
                <c:pt idx="7">
                  <c:v>Porcine (Pork)</c:v>
                </c:pt>
                <c:pt idx="8">
                  <c:v>Other (please specify)</c:v>
                </c:pt>
              </c:strCache>
            </c:strRef>
          </c:cat>
          <c:val>
            <c:numRef>
              <c:f>Sheet1!$C$2:$C$10</c:f>
              <c:numCache>
                <c:formatCode>0%</c:formatCode>
                <c:ptCount val="9"/>
                <c:pt idx="0">
                  <c:v>5.2631579999999997E-2</c:v>
                </c:pt>
                <c:pt idx="1">
                  <c:v>0.21052631999999999</c:v>
                </c:pt>
                <c:pt idx="2">
                  <c:v>0.42105262999999998</c:v>
                </c:pt>
                <c:pt idx="3">
                  <c:v>0.31578947000000002</c:v>
                </c:pt>
                <c:pt idx="4">
                  <c:v>0.42105262999999998</c:v>
                </c:pt>
                <c:pt idx="5">
                  <c:v>0.36842105000000003</c:v>
                </c:pt>
                <c:pt idx="6">
                  <c:v>0.31578947000000002</c:v>
                </c:pt>
                <c:pt idx="7">
                  <c:v>0.15789474000000001</c:v>
                </c:pt>
                <c:pt idx="8">
                  <c:v>0</c:v>
                </c:pt>
              </c:numCache>
            </c:numRef>
          </c:val>
          <c:extLst>
            <c:ext xmlns:c16="http://schemas.microsoft.com/office/drawing/2014/chart" uri="{C3380CC4-5D6E-409C-BE32-E72D297353CC}">
              <c16:uniqueId val="{00000001-13CF-4BDA-984C-1B348FEF407B}"/>
            </c:ext>
          </c:extLst>
        </c:ser>
        <c:ser>
          <c:idx val="2"/>
          <c:order val="2"/>
          <c:tx>
            <c:strRef>
              <c:f>Sheet1!$D$1</c:f>
              <c:strCache>
                <c:ptCount val="1"/>
                <c:pt idx="0">
                  <c:v>US Female 26-34</c:v>
                </c:pt>
              </c:strCache>
            </c:strRef>
          </c:tx>
          <c:spPr>
            <a:solidFill>
              <a:schemeClr val="accent3"/>
            </a:solidFill>
            <a:ln>
              <a:noFill/>
            </a:ln>
            <a:effectLst/>
          </c:spPr>
          <c:invertIfNegative val="0"/>
          <c:cat>
            <c:strRef>
              <c:f>Sheet1!$A$2:$A$10</c:f>
              <c:strCache>
                <c:ptCount val="9"/>
                <c:pt idx="0">
                  <c:v>I don't pay attention to the source</c:v>
                </c:pt>
                <c:pt idx="1">
                  <c:v>Vegetarian</c:v>
                </c:pt>
                <c:pt idx="2">
                  <c:v>Chicken</c:v>
                </c:pt>
                <c:pt idx="3">
                  <c:v>Bovine (Cow)</c:v>
                </c:pt>
                <c:pt idx="4">
                  <c:v>Egg</c:v>
                </c:pt>
                <c:pt idx="5">
                  <c:v>Marine (Fish)</c:v>
                </c:pt>
                <c:pt idx="6">
                  <c:v>A combination formula</c:v>
                </c:pt>
                <c:pt idx="7">
                  <c:v>Porcine (Pork)</c:v>
                </c:pt>
                <c:pt idx="8">
                  <c:v>Other (please specify)</c:v>
                </c:pt>
              </c:strCache>
            </c:strRef>
          </c:cat>
          <c:val>
            <c:numRef>
              <c:f>Sheet1!$D$2:$D$10</c:f>
              <c:numCache>
                <c:formatCode>0%</c:formatCode>
                <c:ptCount val="9"/>
                <c:pt idx="0">
                  <c:v>0.32</c:v>
                </c:pt>
                <c:pt idx="1">
                  <c:v>0.16</c:v>
                </c:pt>
                <c:pt idx="2">
                  <c:v>0.2</c:v>
                </c:pt>
                <c:pt idx="3">
                  <c:v>0.18</c:v>
                </c:pt>
                <c:pt idx="4">
                  <c:v>0.18</c:v>
                </c:pt>
                <c:pt idx="5">
                  <c:v>0.2</c:v>
                </c:pt>
                <c:pt idx="6">
                  <c:v>0.28000000000000003</c:v>
                </c:pt>
                <c:pt idx="7">
                  <c:v>0.06</c:v>
                </c:pt>
                <c:pt idx="8">
                  <c:v>0</c:v>
                </c:pt>
              </c:numCache>
            </c:numRef>
          </c:val>
          <c:extLst>
            <c:ext xmlns:c16="http://schemas.microsoft.com/office/drawing/2014/chart" uri="{C3380CC4-5D6E-409C-BE32-E72D297353CC}">
              <c16:uniqueId val="{00000002-13CF-4BDA-984C-1B348FEF407B}"/>
            </c:ext>
          </c:extLst>
        </c:ser>
        <c:ser>
          <c:idx val="3"/>
          <c:order val="3"/>
          <c:tx>
            <c:strRef>
              <c:f>Sheet1!$E$1</c:f>
              <c:strCache>
                <c:ptCount val="1"/>
                <c:pt idx="0">
                  <c:v>US Male 26-34</c:v>
                </c:pt>
              </c:strCache>
            </c:strRef>
          </c:tx>
          <c:spPr>
            <a:solidFill>
              <a:schemeClr val="accent4"/>
            </a:solidFill>
            <a:ln>
              <a:noFill/>
            </a:ln>
            <a:effectLst/>
          </c:spPr>
          <c:invertIfNegative val="0"/>
          <c:cat>
            <c:strRef>
              <c:f>Sheet1!$A$2:$A$10</c:f>
              <c:strCache>
                <c:ptCount val="9"/>
                <c:pt idx="0">
                  <c:v>I don't pay attention to the source</c:v>
                </c:pt>
                <c:pt idx="1">
                  <c:v>Vegetarian</c:v>
                </c:pt>
                <c:pt idx="2">
                  <c:v>Chicken</c:v>
                </c:pt>
                <c:pt idx="3">
                  <c:v>Bovine (Cow)</c:v>
                </c:pt>
                <c:pt idx="4">
                  <c:v>Egg</c:v>
                </c:pt>
                <c:pt idx="5">
                  <c:v>Marine (Fish)</c:v>
                </c:pt>
                <c:pt idx="6">
                  <c:v>A combination formula</c:v>
                </c:pt>
                <c:pt idx="7">
                  <c:v>Porcine (Pork)</c:v>
                </c:pt>
                <c:pt idx="8">
                  <c:v>Other (please specify)</c:v>
                </c:pt>
              </c:strCache>
            </c:strRef>
          </c:cat>
          <c:val>
            <c:numRef>
              <c:f>Sheet1!$E$2:$E$10</c:f>
              <c:numCache>
                <c:formatCode>0%</c:formatCode>
                <c:ptCount val="9"/>
                <c:pt idx="0">
                  <c:v>5.8823529999999999E-2</c:v>
                </c:pt>
                <c:pt idx="1">
                  <c:v>0.20588234999999999</c:v>
                </c:pt>
                <c:pt idx="2">
                  <c:v>0.38235293999999997</c:v>
                </c:pt>
                <c:pt idx="3">
                  <c:v>0.26470588</c:v>
                </c:pt>
                <c:pt idx="4">
                  <c:v>0.44117646999999999</c:v>
                </c:pt>
                <c:pt idx="5">
                  <c:v>0.26470588</c:v>
                </c:pt>
                <c:pt idx="6">
                  <c:v>0.32352941000000002</c:v>
                </c:pt>
                <c:pt idx="7">
                  <c:v>0.17647059000000001</c:v>
                </c:pt>
                <c:pt idx="8">
                  <c:v>0</c:v>
                </c:pt>
              </c:numCache>
            </c:numRef>
          </c:val>
          <c:extLst>
            <c:ext xmlns:c16="http://schemas.microsoft.com/office/drawing/2014/chart" uri="{C3380CC4-5D6E-409C-BE32-E72D297353CC}">
              <c16:uniqueId val="{00000003-13CF-4BDA-984C-1B348FEF407B}"/>
            </c:ext>
          </c:extLst>
        </c:ser>
        <c:ser>
          <c:idx val="4"/>
          <c:order val="4"/>
          <c:tx>
            <c:strRef>
              <c:f>Sheet1!$F$1</c:f>
              <c:strCache>
                <c:ptCount val="1"/>
                <c:pt idx="0">
                  <c:v>US Female 35-44</c:v>
                </c:pt>
              </c:strCache>
            </c:strRef>
          </c:tx>
          <c:spPr>
            <a:solidFill>
              <a:schemeClr val="accent5"/>
            </a:solidFill>
            <a:ln>
              <a:noFill/>
            </a:ln>
            <a:effectLst/>
          </c:spPr>
          <c:invertIfNegative val="0"/>
          <c:cat>
            <c:strRef>
              <c:f>Sheet1!$A$2:$A$10</c:f>
              <c:strCache>
                <c:ptCount val="9"/>
                <c:pt idx="0">
                  <c:v>I don't pay attention to the source</c:v>
                </c:pt>
                <c:pt idx="1">
                  <c:v>Vegetarian</c:v>
                </c:pt>
                <c:pt idx="2">
                  <c:v>Chicken</c:v>
                </c:pt>
                <c:pt idx="3">
                  <c:v>Bovine (Cow)</c:v>
                </c:pt>
                <c:pt idx="4">
                  <c:v>Egg</c:v>
                </c:pt>
                <c:pt idx="5">
                  <c:v>Marine (Fish)</c:v>
                </c:pt>
                <c:pt idx="6">
                  <c:v>A combination formula</c:v>
                </c:pt>
                <c:pt idx="7">
                  <c:v>Porcine (Pork)</c:v>
                </c:pt>
                <c:pt idx="8">
                  <c:v>Other (please specify)</c:v>
                </c:pt>
              </c:strCache>
            </c:strRef>
          </c:cat>
          <c:val>
            <c:numRef>
              <c:f>Sheet1!$F$2:$F$10</c:f>
              <c:numCache>
                <c:formatCode>0%</c:formatCode>
                <c:ptCount val="9"/>
                <c:pt idx="0">
                  <c:v>0.20370369999999999</c:v>
                </c:pt>
                <c:pt idx="1">
                  <c:v>0.27777777999999997</c:v>
                </c:pt>
                <c:pt idx="2">
                  <c:v>0.12962963</c:v>
                </c:pt>
                <c:pt idx="3">
                  <c:v>0.22222222</c:v>
                </c:pt>
                <c:pt idx="4">
                  <c:v>0.22222222</c:v>
                </c:pt>
                <c:pt idx="5">
                  <c:v>0.18518519</c:v>
                </c:pt>
                <c:pt idx="6">
                  <c:v>0.33333332999999998</c:v>
                </c:pt>
                <c:pt idx="7">
                  <c:v>9.2592590000000002E-2</c:v>
                </c:pt>
                <c:pt idx="8">
                  <c:v>0</c:v>
                </c:pt>
              </c:numCache>
            </c:numRef>
          </c:val>
          <c:extLst>
            <c:ext xmlns:c16="http://schemas.microsoft.com/office/drawing/2014/chart" uri="{C3380CC4-5D6E-409C-BE32-E72D297353CC}">
              <c16:uniqueId val="{00000004-13CF-4BDA-984C-1B348FEF407B}"/>
            </c:ext>
          </c:extLst>
        </c:ser>
        <c:ser>
          <c:idx val="5"/>
          <c:order val="5"/>
          <c:tx>
            <c:strRef>
              <c:f>Sheet1!$G$1</c:f>
              <c:strCache>
                <c:ptCount val="1"/>
                <c:pt idx="0">
                  <c:v>US Male 35-44</c:v>
                </c:pt>
              </c:strCache>
            </c:strRef>
          </c:tx>
          <c:spPr>
            <a:solidFill>
              <a:schemeClr val="accent6"/>
            </a:solidFill>
            <a:ln>
              <a:noFill/>
            </a:ln>
            <a:effectLst/>
          </c:spPr>
          <c:invertIfNegative val="0"/>
          <c:cat>
            <c:strRef>
              <c:f>Sheet1!$A$2:$A$10</c:f>
              <c:strCache>
                <c:ptCount val="9"/>
                <c:pt idx="0">
                  <c:v>I don't pay attention to the source</c:v>
                </c:pt>
                <c:pt idx="1">
                  <c:v>Vegetarian</c:v>
                </c:pt>
                <c:pt idx="2">
                  <c:v>Chicken</c:v>
                </c:pt>
                <c:pt idx="3">
                  <c:v>Bovine (Cow)</c:v>
                </c:pt>
                <c:pt idx="4">
                  <c:v>Egg</c:v>
                </c:pt>
                <c:pt idx="5">
                  <c:v>Marine (Fish)</c:v>
                </c:pt>
                <c:pt idx="6">
                  <c:v>A combination formula</c:v>
                </c:pt>
                <c:pt idx="7">
                  <c:v>Porcine (Pork)</c:v>
                </c:pt>
                <c:pt idx="8">
                  <c:v>Other (please specify)</c:v>
                </c:pt>
              </c:strCache>
            </c:strRef>
          </c:cat>
          <c:val>
            <c:numRef>
              <c:f>Sheet1!$G$2:$G$10</c:f>
              <c:numCache>
                <c:formatCode>0%</c:formatCode>
                <c:ptCount val="9"/>
                <c:pt idx="0">
                  <c:v>6.1224489999999993E-2</c:v>
                </c:pt>
                <c:pt idx="1">
                  <c:v>0.32653061</c:v>
                </c:pt>
                <c:pt idx="2">
                  <c:v>0.53061224000000007</c:v>
                </c:pt>
                <c:pt idx="3">
                  <c:v>0.42857142999999998</c:v>
                </c:pt>
                <c:pt idx="4">
                  <c:v>0.40816327000000002</c:v>
                </c:pt>
                <c:pt idx="5">
                  <c:v>0.26530611999999998</c:v>
                </c:pt>
                <c:pt idx="6">
                  <c:v>0.10204082</c:v>
                </c:pt>
                <c:pt idx="7">
                  <c:v>0.18367347000000001</c:v>
                </c:pt>
                <c:pt idx="8">
                  <c:v>2.0408160000000002E-2</c:v>
                </c:pt>
              </c:numCache>
            </c:numRef>
          </c:val>
          <c:extLst>
            <c:ext xmlns:c16="http://schemas.microsoft.com/office/drawing/2014/chart" uri="{C3380CC4-5D6E-409C-BE32-E72D297353CC}">
              <c16:uniqueId val="{00000005-13CF-4BDA-984C-1B348FEF407B}"/>
            </c:ext>
          </c:extLst>
        </c:ser>
        <c:ser>
          <c:idx val="6"/>
          <c:order val="6"/>
          <c:tx>
            <c:strRef>
              <c:f>Sheet1!$H$1</c:f>
              <c:strCache>
                <c:ptCount val="1"/>
                <c:pt idx="0">
                  <c:v>US Female 45-54</c:v>
                </c:pt>
              </c:strCache>
            </c:strRef>
          </c:tx>
          <c:spPr>
            <a:solidFill>
              <a:schemeClr val="accent1">
                <a:lumMod val="60000"/>
              </a:schemeClr>
            </a:solidFill>
            <a:ln>
              <a:noFill/>
            </a:ln>
            <a:effectLst/>
          </c:spPr>
          <c:invertIfNegative val="0"/>
          <c:cat>
            <c:strRef>
              <c:f>Sheet1!$A$2:$A$10</c:f>
              <c:strCache>
                <c:ptCount val="9"/>
                <c:pt idx="0">
                  <c:v>I don't pay attention to the source</c:v>
                </c:pt>
                <c:pt idx="1">
                  <c:v>Vegetarian</c:v>
                </c:pt>
                <c:pt idx="2">
                  <c:v>Chicken</c:v>
                </c:pt>
                <c:pt idx="3">
                  <c:v>Bovine (Cow)</c:v>
                </c:pt>
                <c:pt idx="4">
                  <c:v>Egg</c:v>
                </c:pt>
                <c:pt idx="5">
                  <c:v>Marine (Fish)</c:v>
                </c:pt>
                <c:pt idx="6">
                  <c:v>A combination formula</c:v>
                </c:pt>
                <c:pt idx="7">
                  <c:v>Porcine (Pork)</c:v>
                </c:pt>
                <c:pt idx="8">
                  <c:v>Other (please specify)</c:v>
                </c:pt>
              </c:strCache>
            </c:strRef>
          </c:cat>
          <c:val>
            <c:numRef>
              <c:f>Sheet1!$H$2:$H$10</c:f>
              <c:numCache>
                <c:formatCode>0%</c:formatCode>
                <c:ptCount val="9"/>
                <c:pt idx="0">
                  <c:v>0.21428570999999999</c:v>
                </c:pt>
                <c:pt idx="1">
                  <c:v>0.11904762000000001</c:v>
                </c:pt>
                <c:pt idx="2">
                  <c:v>0.28571428999999998</c:v>
                </c:pt>
                <c:pt idx="3">
                  <c:v>0.26190476000000001</c:v>
                </c:pt>
                <c:pt idx="4">
                  <c:v>0.26190476000000001</c:v>
                </c:pt>
                <c:pt idx="5">
                  <c:v>0.19047618999999999</c:v>
                </c:pt>
                <c:pt idx="6">
                  <c:v>0.35714286000000001</c:v>
                </c:pt>
                <c:pt idx="7">
                  <c:v>4.7619050000000003E-2</c:v>
                </c:pt>
                <c:pt idx="8">
                  <c:v>0</c:v>
                </c:pt>
              </c:numCache>
            </c:numRef>
          </c:val>
          <c:extLst>
            <c:ext xmlns:c16="http://schemas.microsoft.com/office/drawing/2014/chart" uri="{C3380CC4-5D6E-409C-BE32-E72D297353CC}">
              <c16:uniqueId val="{00000000-BECE-F34B-ADD7-5F8BE624E214}"/>
            </c:ext>
          </c:extLst>
        </c:ser>
        <c:ser>
          <c:idx val="7"/>
          <c:order val="7"/>
          <c:tx>
            <c:strRef>
              <c:f>Sheet1!$I$1</c:f>
              <c:strCache>
                <c:ptCount val="1"/>
                <c:pt idx="0">
                  <c:v>US Male 45-54</c:v>
                </c:pt>
              </c:strCache>
            </c:strRef>
          </c:tx>
          <c:spPr>
            <a:solidFill>
              <a:schemeClr val="accent2">
                <a:lumMod val="60000"/>
              </a:schemeClr>
            </a:solidFill>
            <a:ln>
              <a:noFill/>
            </a:ln>
            <a:effectLst/>
          </c:spPr>
          <c:invertIfNegative val="0"/>
          <c:cat>
            <c:strRef>
              <c:f>Sheet1!$A$2:$A$10</c:f>
              <c:strCache>
                <c:ptCount val="9"/>
                <c:pt idx="0">
                  <c:v>I don't pay attention to the source</c:v>
                </c:pt>
                <c:pt idx="1">
                  <c:v>Vegetarian</c:v>
                </c:pt>
                <c:pt idx="2">
                  <c:v>Chicken</c:v>
                </c:pt>
                <c:pt idx="3">
                  <c:v>Bovine (Cow)</c:v>
                </c:pt>
                <c:pt idx="4">
                  <c:v>Egg</c:v>
                </c:pt>
                <c:pt idx="5">
                  <c:v>Marine (Fish)</c:v>
                </c:pt>
                <c:pt idx="6">
                  <c:v>A combination formula</c:v>
                </c:pt>
                <c:pt idx="7">
                  <c:v>Porcine (Pork)</c:v>
                </c:pt>
                <c:pt idx="8">
                  <c:v>Other (please specify)</c:v>
                </c:pt>
              </c:strCache>
            </c:strRef>
          </c:cat>
          <c:val>
            <c:numRef>
              <c:f>Sheet1!$I$2:$I$10</c:f>
              <c:numCache>
                <c:formatCode>0%</c:formatCode>
                <c:ptCount val="9"/>
                <c:pt idx="0">
                  <c:v>0.17391303999999999</c:v>
                </c:pt>
                <c:pt idx="1">
                  <c:v>0.21739130000000001</c:v>
                </c:pt>
                <c:pt idx="2">
                  <c:v>0.39130435000000002</c:v>
                </c:pt>
                <c:pt idx="3">
                  <c:v>0.26086957</c:v>
                </c:pt>
                <c:pt idx="4">
                  <c:v>0.30434782999999999</c:v>
                </c:pt>
                <c:pt idx="5">
                  <c:v>0.30434782999999999</c:v>
                </c:pt>
                <c:pt idx="6">
                  <c:v>0.30434782999999999</c:v>
                </c:pt>
                <c:pt idx="7">
                  <c:v>0.17391303999999999</c:v>
                </c:pt>
                <c:pt idx="8">
                  <c:v>0</c:v>
                </c:pt>
              </c:numCache>
            </c:numRef>
          </c:val>
          <c:extLst>
            <c:ext xmlns:c16="http://schemas.microsoft.com/office/drawing/2014/chart" uri="{C3380CC4-5D6E-409C-BE32-E72D297353CC}">
              <c16:uniqueId val="{00000001-BECE-F34B-ADD7-5F8BE624E214}"/>
            </c:ext>
          </c:extLst>
        </c:ser>
        <c:ser>
          <c:idx val="8"/>
          <c:order val="8"/>
          <c:tx>
            <c:strRef>
              <c:f>Sheet1!$J$1</c:f>
              <c:strCache>
                <c:ptCount val="1"/>
                <c:pt idx="0">
                  <c:v>US Female 55+</c:v>
                </c:pt>
              </c:strCache>
            </c:strRef>
          </c:tx>
          <c:spPr>
            <a:solidFill>
              <a:schemeClr val="accent3">
                <a:lumMod val="60000"/>
              </a:schemeClr>
            </a:solidFill>
            <a:ln>
              <a:noFill/>
            </a:ln>
            <a:effectLst/>
          </c:spPr>
          <c:invertIfNegative val="0"/>
          <c:cat>
            <c:strRef>
              <c:f>Sheet1!$A$2:$A$10</c:f>
              <c:strCache>
                <c:ptCount val="9"/>
                <c:pt idx="0">
                  <c:v>I don't pay attention to the source</c:v>
                </c:pt>
                <c:pt idx="1">
                  <c:v>Vegetarian</c:v>
                </c:pt>
                <c:pt idx="2">
                  <c:v>Chicken</c:v>
                </c:pt>
                <c:pt idx="3">
                  <c:v>Bovine (Cow)</c:v>
                </c:pt>
                <c:pt idx="4">
                  <c:v>Egg</c:v>
                </c:pt>
                <c:pt idx="5">
                  <c:v>Marine (Fish)</c:v>
                </c:pt>
                <c:pt idx="6">
                  <c:v>A combination formula</c:v>
                </c:pt>
                <c:pt idx="7">
                  <c:v>Porcine (Pork)</c:v>
                </c:pt>
                <c:pt idx="8">
                  <c:v>Other (please specify)</c:v>
                </c:pt>
              </c:strCache>
            </c:strRef>
          </c:cat>
          <c:val>
            <c:numRef>
              <c:f>Sheet1!$J$2:$J$10</c:f>
              <c:numCache>
                <c:formatCode>0%</c:formatCode>
                <c:ptCount val="9"/>
                <c:pt idx="0">
                  <c:v>0.47826087</c:v>
                </c:pt>
                <c:pt idx="1">
                  <c:v>8.6956520000000009E-2</c:v>
                </c:pt>
                <c:pt idx="2">
                  <c:v>0</c:v>
                </c:pt>
                <c:pt idx="3">
                  <c:v>0</c:v>
                </c:pt>
                <c:pt idx="4">
                  <c:v>8.6956520000000009E-2</c:v>
                </c:pt>
                <c:pt idx="5">
                  <c:v>0.13043478</c:v>
                </c:pt>
                <c:pt idx="6">
                  <c:v>0.30434782999999999</c:v>
                </c:pt>
                <c:pt idx="7">
                  <c:v>0</c:v>
                </c:pt>
                <c:pt idx="8">
                  <c:v>0</c:v>
                </c:pt>
              </c:numCache>
            </c:numRef>
          </c:val>
          <c:extLst>
            <c:ext xmlns:c16="http://schemas.microsoft.com/office/drawing/2014/chart" uri="{C3380CC4-5D6E-409C-BE32-E72D297353CC}">
              <c16:uniqueId val="{00000002-BECE-F34B-ADD7-5F8BE624E214}"/>
            </c:ext>
          </c:extLst>
        </c:ser>
        <c:ser>
          <c:idx val="9"/>
          <c:order val="9"/>
          <c:tx>
            <c:strRef>
              <c:f>Sheet1!$K$1</c:f>
              <c:strCache>
                <c:ptCount val="1"/>
                <c:pt idx="0">
                  <c:v>US Male 55+</c:v>
                </c:pt>
              </c:strCache>
            </c:strRef>
          </c:tx>
          <c:spPr>
            <a:solidFill>
              <a:schemeClr val="accent4">
                <a:lumMod val="60000"/>
              </a:schemeClr>
            </a:solidFill>
            <a:ln>
              <a:noFill/>
            </a:ln>
            <a:effectLst/>
          </c:spPr>
          <c:invertIfNegative val="0"/>
          <c:cat>
            <c:strRef>
              <c:f>Sheet1!$A$2:$A$10</c:f>
              <c:strCache>
                <c:ptCount val="9"/>
                <c:pt idx="0">
                  <c:v>I don't pay attention to the source</c:v>
                </c:pt>
                <c:pt idx="1">
                  <c:v>Vegetarian</c:v>
                </c:pt>
                <c:pt idx="2">
                  <c:v>Chicken</c:v>
                </c:pt>
                <c:pt idx="3">
                  <c:v>Bovine (Cow)</c:v>
                </c:pt>
                <c:pt idx="4">
                  <c:v>Egg</c:v>
                </c:pt>
                <c:pt idx="5">
                  <c:v>Marine (Fish)</c:v>
                </c:pt>
                <c:pt idx="6">
                  <c:v>A combination formula</c:v>
                </c:pt>
                <c:pt idx="7">
                  <c:v>Porcine (Pork)</c:v>
                </c:pt>
                <c:pt idx="8">
                  <c:v>Other (please specify)</c:v>
                </c:pt>
              </c:strCache>
            </c:strRef>
          </c:cat>
          <c:val>
            <c:numRef>
              <c:f>Sheet1!$K$2:$K$10</c:f>
              <c:numCache>
                <c:formatCode>0%</c:formatCode>
                <c:ptCount val="9"/>
                <c:pt idx="0">
                  <c:v>0.3125</c:v>
                </c:pt>
                <c:pt idx="1">
                  <c:v>6.25E-2</c:v>
                </c:pt>
                <c:pt idx="2">
                  <c:v>0.25</c:v>
                </c:pt>
                <c:pt idx="3">
                  <c:v>0.1875</c:v>
                </c:pt>
                <c:pt idx="4">
                  <c:v>0.125</c:v>
                </c:pt>
                <c:pt idx="5">
                  <c:v>0.3125</c:v>
                </c:pt>
                <c:pt idx="6">
                  <c:v>0.1875</c:v>
                </c:pt>
                <c:pt idx="7">
                  <c:v>0</c:v>
                </c:pt>
                <c:pt idx="8">
                  <c:v>0</c:v>
                </c:pt>
              </c:numCache>
            </c:numRef>
          </c:val>
          <c:extLst>
            <c:ext xmlns:c16="http://schemas.microsoft.com/office/drawing/2014/chart" uri="{C3380CC4-5D6E-409C-BE32-E72D297353CC}">
              <c16:uniqueId val="{00000003-BECE-F34B-ADD7-5F8BE624E214}"/>
            </c:ext>
          </c:extLst>
        </c:ser>
        <c:dLbls>
          <c:showLegendKey val="0"/>
          <c:showVal val="0"/>
          <c:showCatName val="0"/>
          <c:showSerName val="0"/>
          <c:showPercent val="0"/>
          <c:showBubbleSize val="0"/>
        </c:dLbls>
        <c:gapWidth val="219"/>
        <c:overlap val="-27"/>
        <c:axId val="801422368"/>
        <c:axId val="801428488"/>
      </c:barChart>
      <c:catAx>
        <c:axId val="80142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1428488"/>
        <c:crosses val="autoZero"/>
        <c:auto val="1"/>
        <c:lblAlgn val="ctr"/>
        <c:lblOffset val="100"/>
        <c:noMultiLvlLbl val="0"/>
      </c:catAx>
      <c:valAx>
        <c:axId val="801428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142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 US</c:v>
                </c:pt>
              </c:strCache>
            </c:strRef>
          </c:tx>
          <c:spPr>
            <a:solidFill>
              <a:schemeClr val="accent1"/>
            </a:solidFill>
            <a:ln>
              <a:noFill/>
            </a:ln>
            <a:effectLst/>
          </c:spPr>
          <c:invertIfNegative val="0"/>
          <c:cat>
            <c:strRef>
              <c:f>Sheet1!$A$2:$A$9</c:f>
              <c:strCache>
                <c:ptCount val="8"/>
                <c:pt idx="0">
                  <c:v>Collagen source is labeled as vegetarian</c:v>
                </c:pt>
                <c:pt idx="1">
                  <c:v>Capsule is labeled as vegan</c:v>
                </c:pt>
                <c:pt idx="2">
                  <c:v>Collagen source is labeled as vegan</c:v>
                </c:pt>
                <c:pt idx="3">
                  <c:v>Collagen source is labeled as non-animal</c:v>
                </c:pt>
                <c:pt idx="4">
                  <c:v>Product is labeled as a collagen booster</c:v>
                </c:pt>
                <c:pt idx="5">
                  <c:v>Product is labeled as pro collagen</c:v>
                </c:pt>
                <c:pt idx="6">
                  <c:v>Capsule is labeled as vegetarian</c:v>
                </c:pt>
                <c:pt idx="7">
                  <c:v>Other</c:v>
                </c:pt>
              </c:strCache>
            </c:strRef>
          </c:cat>
          <c:val>
            <c:numRef>
              <c:f>Sheet1!$B$2:$B$9</c:f>
              <c:numCache>
                <c:formatCode>0%</c:formatCode>
                <c:ptCount val="8"/>
                <c:pt idx="0">
                  <c:v>0.35555555999999999</c:v>
                </c:pt>
                <c:pt idx="1">
                  <c:v>0.36666666999999997</c:v>
                </c:pt>
                <c:pt idx="3">
                  <c:v>0.36666666999999997</c:v>
                </c:pt>
                <c:pt idx="4">
                  <c:v>0.22222222</c:v>
                </c:pt>
                <c:pt idx="5">
                  <c:v>0.4</c:v>
                </c:pt>
                <c:pt idx="6">
                  <c:v>0.48888889000000002</c:v>
                </c:pt>
                <c:pt idx="7">
                  <c:v>0</c:v>
                </c:pt>
              </c:numCache>
            </c:numRef>
          </c:val>
          <c:extLst>
            <c:ext xmlns:c16="http://schemas.microsoft.com/office/drawing/2014/chart" uri="{C3380CC4-5D6E-409C-BE32-E72D297353CC}">
              <c16:uniqueId val="{00000000-5036-4F28-A45E-42BBAACCF317}"/>
            </c:ext>
          </c:extLst>
        </c:ser>
        <c:ser>
          <c:idx val="1"/>
          <c:order val="1"/>
          <c:tx>
            <c:strRef>
              <c:f>Sheet1!$C$1</c:f>
              <c:strCache>
                <c:ptCount val="1"/>
                <c:pt idx="0">
                  <c:v>2024 US</c:v>
                </c:pt>
              </c:strCache>
            </c:strRef>
          </c:tx>
          <c:spPr>
            <a:solidFill>
              <a:schemeClr val="accent2"/>
            </a:solidFill>
            <a:ln>
              <a:noFill/>
            </a:ln>
            <a:effectLst/>
          </c:spPr>
          <c:invertIfNegative val="0"/>
          <c:cat>
            <c:strRef>
              <c:f>Sheet1!$A$2:$A$9</c:f>
              <c:strCache>
                <c:ptCount val="8"/>
                <c:pt idx="0">
                  <c:v>Collagen source is labeled as vegetarian</c:v>
                </c:pt>
                <c:pt idx="1">
                  <c:v>Capsule is labeled as vegan</c:v>
                </c:pt>
                <c:pt idx="2">
                  <c:v>Collagen source is labeled as vegan</c:v>
                </c:pt>
                <c:pt idx="3">
                  <c:v>Collagen source is labeled as non-animal</c:v>
                </c:pt>
                <c:pt idx="4">
                  <c:v>Product is labeled as a collagen booster</c:v>
                </c:pt>
                <c:pt idx="5">
                  <c:v>Product is labeled as pro collagen</c:v>
                </c:pt>
                <c:pt idx="6">
                  <c:v>Capsule is labeled as vegetarian</c:v>
                </c:pt>
                <c:pt idx="7">
                  <c:v>Other</c:v>
                </c:pt>
              </c:strCache>
            </c:strRef>
          </c:cat>
          <c:val>
            <c:numRef>
              <c:f>Sheet1!$C$2:$C$9</c:f>
              <c:numCache>
                <c:formatCode>0%</c:formatCode>
                <c:ptCount val="8"/>
                <c:pt idx="0">
                  <c:v>0.38888888999999999</c:v>
                </c:pt>
                <c:pt idx="1">
                  <c:v>0.5</c:v>
                </c:pt>
                <c:pt idx="3">
                  <c:v>0.41666667000000002</c:v>
                </c:pt>
                <c:pt idx="4">
                  <c:v>0.36111111000000001</c:v>
                </c:pt>
                <c:pt idx="5">
                  <c:v>0.33333332999999998</c:v>
                </c:pt>
                <c:pt idx="6">
                  <c:v>0.375</c:v>
                </c:pt>
                <c:pt idx="7">
                  <c:v>0</c:v>
                </c:pt>
              </c:numCache>
            </c:numRef>
          </c:val>
          <c:extLst>
            <c:ext xmlns:c16="http://schemas.microsoft.com/office/drawing/2014/chart" uri="{C3380CC4-5D6E-409C-BE32-E72D297353CC}">
              <c16:uniqueId val="{00000001-5036-4F28-A45E-42BBAACCF317}"/>
            </c:ext>
          </c:extLst>
        </c:ser>
        <c:ser>
          <c:idx val="2"/>
          <c:order val="2"/>
          <c:tx>
            <c:strRef>
              <c:f>Sheet1!$D$1</c:f>
              <c:strCache>
                <c:ptCount val="1"/>
                <c:pt idx="0">
                  <c:v>2025 US</c:v>
                </c:pt>
              </c:strCache>
            </c:strRef>
          </c:tx>
          <c:spPr>
            <a:solidFill>
              <a:schemeClr val="accent3"/>
            </a:solidFill>
            <a:ln>
              <a:noFill/>
            </a:ln>
            <a:effectLst/>
          </c:spPr>
          <c:invertIfNegative val="0"/>
          <c:cat>
            <c:strRef>
              <c:f>Sheet1!$A$2:$A$9</c:f>
              <c:strCache>
                <c:ptCount val="8"/>
                <c:pt idx="0">
                  <c:v>Collagen source is labeled as vegetarian</c:v>
                </c:pt>
                <c:pt idx="1">
                  <c:v>Capsule is labeled as vegan</c:v>
                </c:pt>
                <c:pt idx="2">
                  <c:v>Collagen source is labeled as vegan</c:v>
                </c:pt>
                <c:pt idx="3">
                  <c:v>Collagen source is labeled as non-animal</c:v>
                </c:pt>
                <c:pt idx="4">
                  <c:v>Product is labeled as a collagen booster</c:v>
                </c:pt>
                <c:pt idx="5">
                  <c:v>Product is labeled as pro collagen</c:v>
                </c:pt>
                <c:pt idx="6">
                  <c:v>Capsule is labeled as vegetarian</c:v>
                </c:pt>
                <c:pt idx="7">
                  <c:v>Other</c:v>
                </c:pt>
              </c:strCache>
            </c:strRef>
          </c:cat>
          <c:val>
            <c:numRef>
              <c:f>Sheet1!$D$2:$D$9</c:f>
              <c:numCache>
                <c:formatCode>0%</c:formatCode>
                <c:ptCount val="8"/>
                <c:pt idx="0">
                  <c:v>0.5</c:v>
                </c:pt>
                <c:pt idx="1">
                  <c:v>0.43</c:v>
                </c:pt>
                <c:pt idx="2">
                  <c:v>0.43</c:v>
                </c:pt>
                <c:pt idx="3">
                  <c:v>0.38</c:v>
                </c:pt>
                <c:pt idx="4">
                  <c:v>0.35</c:v>
                </c:pt>
                <c:pt idx="5">
                  <c:v>0.34</c:v>
                </c:pt>
                <c:pt idx="6">
                  <c:v>0.31</c:v>
                </c:pt>
                <c:pt idx="7">
                  <c:v>0</c:v>
                </c:pt>
              </c:numCache>
            </c:numRef>
          </c:val>
          <c:extLst>
            <c:ext xmlns:c16="http://schemas.microsoft.com/office/drawing/2014/chart" uri="{C3380CC4-5D6E-409C-BE32-E72D297353CC}">
              <c16:uniqueId val="{00000000-1847-D54D-AFD9-AF61F266D826}"/>
            </c:ext>
          </c:extLst>
        </c:ser>
        <c:dLbls>
          <c:showLegendKey val="0"/>
          <c:showVal val="0"/>
          <c:showCatName val="0"/>
          <c:showSerName val="0"/>
          <c:showPercent val="0"/>
          <c:showBubbleSize val="0"/>
        </c:dLbls>
        <c:gapWidth val="219"/>
        <c:overlap val="-27"/>
        <c:axId val="801422368"/>
        <c:axId val="801428488"/>
      </c:barChart>
      <c:catAx>
        <c:axId val="80142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1428488"/>
        <c:crosses val="autoZero"/>
        <c:auto val="1"/>
        <c:lblAlgn val="ctr"/>
        <c:lblOffset val="100"/>
        <c:noMultiLvlLbl val="0"/>
      </c:catAx>
      <c:valAx>
        <c:axId val="801428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142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 Female 18-25</c:v>
                </c:pt>
              </c:strCache>
            </c:strRef>
          </c:tx>
          <c:spPr>
            <a:solidFill>
              <a:schemeClr val="accent1"/>
            </a:solidFill>
            <a:ln>
              <a:noFill/>
            </a:ln>
            <a:effectLst/>
          </c:spPr>
          <c:invertIfNegative val="0"/>
          <c:cat>
            <c:strRef>
              <c:f>Sheet1!$A$2:$A$12</c:f>
              <c:strCache>
                <c:ptCount val="11"/>
                <c:pt idx="0">
                  <c:v>More scientific research proving benefits</c:v>
                </c:pt>
                <c:pt idx="1">
                  <c:v>Confidence in product quality</c:v>
                </c:pt>
                <c:pt idx="2">
                  <c:v>Recommendation from a health care professional</c:v>
                </c:pt>
                <c:pt idx="3">
                  <c:v>More information on benefits</c:v>
                </c:pt>
                <c:pt idx="4">
                  <c:v>More information on adequate dosage</c:v>
                </c:pt>
                <c:pt idx="5">
                  <c:v>Recommendation from friend/family</c:v>
                </c:pt>
                <c:pt idx="6">
                  <c:v>Media coverage</c:v>
                </c:pt>
                <c:pt idx="7">
                  <c:v>Assurance of product safety</c:v>
                </c:pt>
                <c:pt idx="8">
                  <c:v>Clearer labeling</c:v>
                </c:pt>
                <c:pt idx="9">
                  <c:v>Influencer recommendation</c:v>
                </c:pt>
                <c:pt idx="10">
                  <c:v>Other </c:v>
                </c:pt>
              </c:strCache>
            </c:strRef>
          </c:cat>
          <c:val>
            <c:numRef>
              <c:f>Sheet1!$B$2:$B$12</c:f>
              <c:numCache>
                <c:formatCode>0%</c:formatCode>
                <c:ptCount val="11"/>
                <c:pt idx="0">
                  <c:v>0.47058823999999999</c:v>
                </c:pt>
                <c:pt idx="1">
                  <c:v>0.35294118000000002</c:v>
                </c:pt>
                <c:pt idx="2">
                  <c:v>0.35294118000000002</c:v>
                </c:pt>
                <c:pt idx="3">
                  <c:v>0.29411765000000001</c:v>
                </c:pt>
                <c:pt idx="4">
                  <c:v>0.29411765000000001</c:v>
                </c:pt>
                <c:pt idx="5">
                  <c:v>0.17647059000000001</c:v>
                </c:pt>
                <c:pt idx="6">
                  <c:v>0.11764706</c:v>
                </c:pt>
                <c:pt idx="7">
                  <c:v>5.8823529999999999E-2</c:v>
                </c:pt>
                <c:pt idx="8">
                  <c:v>5.8823529999999999E-2</c:v>
                </c:pt>
                <c:pt idx="9">
                  <c:v>5.8823529999999999E-2</c:v>
                </c:pt>
                <c:pt idx="10">
                  <c:v>0</c:v>
                </c:pt>
              </c:numCache>
            </c:numRef>
          </c:val>
          <c:extLst>
            <c:ext xmlns:c16="http://schemas.microsoft.com/office/drawing/2014/chart" uri="{C3380CC4-5D6E-409C-BE32-E72D297353CC}">
              <c16:uniqueId val="{00000000-F713-4793-AEFE-607C72E07EE2}"/>
            </c:ext>
          </c:extLst>
        </c:ser>
        <c:ser>
          <c:idx val="1"/>
          <c:order val="1"/>
          <c:tx>
            <c:strRef>
              <c:f>Sheet1!$C$1</c:f>
              <c:strCache>
                <c:ptCount val="1"/>
                <c:pt idx="0">
                  <c:v>US Male 18-25</c:v>
                </c:pt>
              </c:strCache>
            </c:strRef>
          </c:tx>
          <c:spPr>
            <a:solidFill>
              <a:schemeClr val="accent2"/>
            </a:solidFill>
            <a:ln>
              <a:noFill/>
            </a:ln>
            <a:effectLst/>
          </c:spPr>
          <c:invertIfNegative val="0"/>
          <c:cat>
            <c:strRef>
              <c:f>Sheet1!$A$2:$A$12</c:f>
              <c:strCache>
                <c:ptCount val="11"/>
                <c:pt idx="0">
                  <c:v>More scientific research proving benefits</c:v>
                </c:pt>
                <c:pt idx="1">
                  <c:v>Confidence in product quality</c:v>
                </c:pt>
                <c:pt idx="2">
                  <c:v>Recommendation from a health care professional</c:v>
                </c:pt>
                <c:pt idx="3">
                  <c:v>More information on benefits</c:v>
                </c:pt>
                <c:pt idx="4">
                  <c:v>More information on adequate dosage</c:v>
                </c:pt>
                <c:pt idx="5">
                  <c:v>Recommendation from friend/family</c:v>
                </c:pt>
                <c:pt idx="6">
                  <c:v>Media coverage</c:v>
                </c:pt>
                <c:pt idx="7">
                  <c:v>Assurance of product safety</c:v>
                </c:pt>
                <c:pt idx="8">
                  <c:v>Clearer labeling</c:v>
                </c:pt>
                <c:pt idx="9">
                  <c:v>Influencer recommendation</c:v>
                </c:pt>
                <c:pt idx="10">
                  <c:v>Other </c:v>
                </c:pt>
              </c:strCache>
            </c:strRef>
          </c:cat>
          <c:val>
            <c:numRef>
              <c:f>Sheet1!$C$2:$C$12</c:f>
              <c:numCache>
                <c:formatCode>0%</c:formatCode>
                <c:ptCount val="11"/>
                <c:pt idx="0">
                  <c:v>0.42105262999999998</c:v>
                </c:pt>
                <c:pt idx="1">
                  <c:v>0.26315789000000001</c:v>
                </c:pt>
                <c:pt idx="2">
                  <c:v>0.47368420999999999</c:v>
                </c:pt>
                <c:pt idx="3">
                  <c:v>0.26315789000000001</c:v>
                </c:pt>
                <c:pt idx="4">
                  <c:v>0.10526315999999999</c:v>
                </c:pt>
                <c:pt idx="5">
                  <c:v>0.10526315999999999</c:v>
                </c:pt>
                <c:pt idx="6">
                  <c:v>0.15789474000000001</c:v>
                </c:pt>
                <c:pt idx="7">
                  <c:v>0.26315789000000001</c:v>
                </c:pt>
                <c:pt idx="8">
                  <c:v>0.15789474000000001</c:v>
                </c:pt>
                <c:pt idx="9">
                  <c:v>0.42105262999999998</c:v>
                </c:pt>
                <c:pt idx="10">
                  <c:v>0</c:v>
                </c:pt>
              </c:numCache>
            </c:numRef>
          </c:val>
          <c:extLst>
            <c:ext xmlns:c16="http://schemas.microsoft.com/office/drawing/2014/chart" uri="{C3380CC4-5D6E-409C-BE32-E72D297353CC}">
              <c16:uniqueId val="{00000001-F713-4793-AEFE-607C72E07EE2}"/>
            </c:ext>
          </c:extLst>
        </c:ser>
        <c:ser>
          <c:idx val="2"/>
          <c:order val="2"/>
          <c:tx>
            <c:strRef>
              <c:f>Sheet1!$D$1</c:f>
              <c:strCache>
                <c:ptCount val="1"/>
                <c:pt idx="0">
                  <c:v>US Female 26-34</c:v>
                </c:pt>
              </c:strCache>
            </c:strRef>
          </c:tx>
          <c:spPr>
            <a:solidFill>
              <a:schemeClr val="accent3"/>
            </a:solidFill>
            <a:ln>
              <a:noFill/>
            </a:ln>
            <a:effectLst/>
          </c:spPr>
          <c:invertIfNegative val="0"/>
          <c:cat>
            <c:strRef>
              <c:f>Sheet1!$A$2:$A$12</c:f>
              <c:strCache>
                <c:ptCount val="11"/>
                <c:pt idx="0">
                  <c:v>More scientific research proving benefits</c:v>
                </c:pt>
                <c:pt idx="1">
                  <c:v>Confidence in product quality</c:v>
                </c:pt>
                <c:pt idx="2">
                  <c:v>Recommendation from a health care professional</c:v>
                </c:pt>
                <c:pt idx="3">
                  <c:v>More information on benefits</c:v>
                </c:pt>
                <c:pt idx="4">
                  <c:v>More information on adequate dosage</c:v>
                </c:pt>
                <c:pt idx="5">
                  <c:v>Recommendation from friend/family</c:v>
                </c:pt>
                <c:pt idx="6">
                  <c:v>Media coverage</c:v>
                </c:pt>
                <c:pt idx="7">
                  <c:v>Assurance of product safety</c:v>
                </c:pt>
                <c:pt idx="8">
                  <c:v>Clearer labeling</c:v>
                </c:pt>
                <c:pt idx="9">
                  <c:v>Influencer recommendation</c:v>
                </c:pt>
                <c:pt idx="10">
                  <c:v>Other </c:v>
                </c:pt>
              </c:strCache>
            </c:strRef>
          </c:cat>
          <c:val>
            <c:numRef>
              <c:f>Sheet1!$D$2:$D$12</c:f>
              <c:numCache>
                <c:formatCode>0%</c:formatCode>
                <c:ptCount val="11"/>
                <c:pt idx="0">
                  <c:v>0.18</c:v>
                </c:pt>
                <c:pt idx="1">
                  <c:v>0.32</c:v>
                </c:pt>
                <c:pt idx="2">
                  <c:v>0.36</c:v>
                </c:pt>
                <c:pt idx="3">
                  <c:v>0.2</c:v>
                </c:pt>
                <c:pt idx="4">
                  <c:v>0.14000000000000001</c:v>
                </c:pt>
                <c:pt idx="5">
                  <c:v>0.22</c:v>
                </c:pt>
                <c:pt idx="6">
                  <c:v>0.12</c:v>
                </c:pt>
                <c:pt idx="7">
                  <c:v>0.2</c:v>
                </c:pt>
                <c:pt idx="8">
                  <c:v>0.18</c:v>
                </c:pt>
                <c:pt idx="9">
                  <c:v>0.08</c:v>
                </c:pt>
                <c:pt idx="10">
                  <c:v>0</c:v>
                </c:pt>
              </c:numCache>
            </c:numRef>
          </c:val>
          <c:extLst>
            <c:ext xmlns:c16="http://schemas.microsoft.com/office/drawing/2014/chart" uri="{C3380CC4-5D6E-409C-BE32-E72D297353CC}">
              <c16:uniqueId val="{00000002-F713-4793-AEFE-607C72E07EE2}"/>
            </c:ext>
          </c:extLst>
        </c:ser>
        <c:ser>
          <c:idx val="3"/>
          <c:order val="3"/>
          <c:tx>
            <c:strRef>
              <c:f>Sheet1!$E$1</c:f>
              <c:strCache>
                <c:ptCount val="1"/>
                <c:pt idx="0">
                  <c:v>US Male 26-34</c:v>
                </c:pt>
              </c:strCache>
            </c:strRef>
          </c:tx>
          <c:spPr>
            <a:solidFill>
              <a:schemeClr val="accent4"/>
            </a:solidFill>
            <a:ln>
              <a:noFill/>
            </a:ln>
            <a:effectLst/>
          </c:spPr>
          <c:invertIfNegative val="0"/>
          <c:cat>
            <c:strRef>
              <c:f>Sheet1!$A$2:$A$12</c:f>
              <c:strCache>
                <c:ptCount val="11"/>
                <c:pt idx="0">
                  <c:v>More scientific research proving benefits</c:v>
                </c:pt>
                <c:pt idx="1">
                  <c:v>Confidence in product quality</c:v>
                </c:pt>
                <c:pt idx="2">
                  <c:v>Recommendation from a health care professional</c:v>
                </c:pt>
                <c:pt idx="3">
                  <c:v>More information on benefits</c:v>
                </c:pt>
                <c:pt idx="4">
                  <c:v>More information on adequate dosage</c:v>
                </c:pt>
                <c:pt idx="5">
                  <c:v>Recommendation from friend/family</c:v>
                </c:pt>
                <c:pt idx="6">
                  <c:v>Media coverage</c:v>
                </c:pt>
                <c:pt idx="7">
                  <c:v>Assurance of product safety</c:v>
                </c:pt>
                <c:pt idx="8">
                  <c:v>Clearer labeling</c:v>
                </c:pt>
                <c:pt idx="9">
                  <c:v>Influencer recommendation</c:v>
                </c:pt>
                <c:pt idx="10">
                  <c:v>Other </c:v>
                </c:pt>
              </c:strCache>
            </c:strRef>
          </c:cat>
          <c:val>
            <c:numRef>
              <c:f>Sheet1!$E$2:$E$12</c:f>
              <c:numCache>
                <c:formatCode>0%</c:formatCode>
                <c:ptCount val="11"/>
                <c:pt idx="0">
                  <c:v>0.20588234999999999</c:v>
                </c:pt>
                <c:pt idx="1">
                  <c:v>0.38235293999999997</c:v>
                </c:pt>
                <c:pt idx="2">
                  <c:v>0.41176470999999998</c:v>
                </c:pt>
                <c:pt idx="3">
                  <c:v>0.32352941000000002</c:v>
                </c:pt>
                <c:pt idx="4">
                  <c:v>0.17647059000000001</c:v>
                </c:pt>
                <c:pt idx="5">
                  <c:v>0.11764706</c:v>
                </c:pt>
                <c:pt idx="6">
                  <c:v>0.11764706</c:v>
                </c:pt>
                <c:pt idx="7">
                  <c:v>0.23529412</c:v>
                </c:pt>
                <c:pt idx="8">
                  <c:v>0.14705882000000001</c:v>
                </c:pt>
                <c:pt idx="9">
                  <c:v>0.17647059000000001</c:v>
                </c:pt>
                <c:pt idx="10">
                  <c:v>0</c:v>
                </c:pt>
              </c:numCache>
            </c:numRef>
          </c:val>
          <c:extLst>
            <c:ext xmlns:c16="http://schemas.microsoft.com/office/drawing/2014/chart" uri="{C3380CC4-5D6E-409C-BE32-E72D297353CC}">
              <c16:uniqueId val="{00000003-F713-4793-AEFE-607C72E07EE2}"/>
            </c:ext>
          </c:extLst>
        </c:ser>
        <c:ser>
          <c:idx val="4"/>
          <c:order val="4"/>
          <c:tx>
            <c:strRef>
              <c:f>Sheet1!$F$1</c:f>
              <c:strCache>
                <c:ptCount val="1"/>
                <c:pt idx="0">
                  <c:v>US Female 35-44</c:v>
                </c:pt>
              </c:strCache>
            </c:strRef>
          </c:tx>
          <c:spPr>
            <a:solidFill>
              <a:schemeClr val="accent5"/>
            </a:solidFill>
            <a:ln>
              <a:noFill/>
            </a:ln>
            <a:effectLst/>
          </c:spPr>
          <c:invertIfNegative val="0"/>
          <c:cat>
            <c:strRef>
              <c:f>Sheet1!$A$2:$A$12</c:f>
              <c:strCache>
                <c:ptCount val="11"/>
                <c:pt idx="0">
                  <c:v>More scientific research proving benefits</c:v>
                </c:pt>
                <c:pt idx="1">
                  <c:v>Confidence in product quality</c:v>
                </c:pt>
                <c:pt idx="2">
                  <c:v>Recommendation from a health care professional</c:v>
                </c:pt>
                <c:pt idx="3">
                  <c:v>More information on benefits</c:v>
                </c:pt>
                <c:pt idx="4">
                  <c:v>More information on adequate dosage</c:v>
                </c:pt>
                <c:pt idx="5">
                  <c:v>Recommendation from friend/family</c:v>
                </c:pt>
                <c:pt idx="6">
                  <c:v>Media coverage</c:v>
                </c:pt>
                <c:pt idx="7">
                  <c:v>Assurance of product safety</c:v>
                </c:pt>
                <c:pt idx="8">
                  <c:v>Clearer labeling</c:v>
                </c:pt>
                <c:pt idx="9">
                  <c:v>Influencer recommendation</c:v>
                </c:pt>
                <c:pt idx="10">
                  <c:v>Other </c:v>
                </c:pt>
              </c:strCache>
            </c:strRef>
          </c:cat>
          <c:val>
            <c:numRef>
              <c:f>Sheet1!$F$2:$F$12</c:f>
              <c:numCache>
                <c:formatCode>0%</c:formatCode>
                <c:ptCount val="11"/>
                <c:pt idx="0">
                  <c:v>0.20370369999999999</c:v>
                </c:pt>
                <c:pt idx="1">
                  <c:v>0.24074074000000001</c:v>
                </c:pt>
                <c:pt idx="2">
                  <c:v>0.46296295999999998</c:v>
                </c:pt>
                <c:pt idx="3">
                  <c:v>0.35185185000000002</c:v>
                </c:pt>
                <c:pt idx="4">
                  <c:v>0.16666666999999999</c:v>
                </c:pt>
                <c:pt idx="5">
                  <c:v>0.18518519</c:v>
                </c:pt>
                <c:pt idx="6">
                  <c:v>9.2592590000000002E-2</c:v>
                </c:pt>
                <c:pt idx="7">
                  <c:v>0.14814815000000001</c:v>
                </c:pt>
                <c:pt idx="8">
                  <c:v>0.11111111</c:v>
                </c:pt>
                <c:pt idx="9">
                  <c:v>1.851852E-2</c:v>
                </c:pt>
                <c:pt idx="10">
                  <c:v>7.4074070000000006E-2</c:v>
                </c:pt>
              </c:numCache>
            </c:numRef>
          </c:val>
          <c:extLst>
            <c:ext xmlns:c16="http://schemas.microsoft.com/office/drawing/2014/chart" uri="{C3380CC4-5D6E-409C-BE32-E72D297353CC}">
              <c16:uniqueId val="{00000004-F713-4793-AEFE-607C72E07EE2}"/>
            </c:ext>
          </c:extLst>
        </c:ser>
        <c:ser>
          <c:idx val="5"/>
          <c:order val="5"/>
          <c:tx>
            <c:strRef>
              <c:f>Sheet1!$G$1</c:f>
              <c:strCache>
                <c:ptCount val="1"/>
                <c:pt idx="0">
                  <c:v>US Male 35-44</c:v>
                </c:pt>
              </c:strCache>
            </c:strRef>
          </c:tx>
          <c:spPr>
            <a:solidFill>
              <a:schemeClr val="accent6"/>
            </a:solidFill>
            <a:ln>
              <a:noFill/>
            </a:ln>
            <a:effectLst/>
          </c:spPr>
          <c:invertIfNegative val="0"/>
          <c:cat>
            <c:strRef>
              <c:f>Sheet1!$A$2:$A$12</c:f>
              <c:strCache>
                <c:ptCount val="11"/>
                <c:pt idx="0">
                  <c:v>More scientific research proving benefits</c:v>
                </c:pt>
                <c:pt idx="1">
                  <c:v>Confidence in product quality</c:v>
                </c:pt>
                <c:pt idx="2">
                  <c:v>Recommendation from a health care professional</c:v>
                </c:pt>
                <c:pt idx="3">
                  <c:v>More information on benefits</c:v>
                </c:pt>
                <c:pt idx="4">
                  <c:v>More information on adequate dosage</c:v>
                </c:pt>
                <c:pt idx="5">
                  <c:v>Recommendation from friend/family</c:v>
                </c:pt>
                <c:pt idx="6">
                  <c:v>Media coverage</c:v>
                </c:pt>
                <c:pt idx="7">
                  <c:v>Assurance of product safety</c:v>
                </c:pt>
                <c:pt idx="8">
                  <c:v>Clearer labeling</c:v>
                </c:pt>
                <c:pt idx="9">
                  <c:v>Influencer recommendation</c:v>
                </c:pt>
                <c:pt idx="10">
                  <c:v>Other </c:v>
                </c:pt>
              </c:strCache>
            </c:strRef>
          </c:cat>
          <c:val>
            <c:numRef>
              <c:f>Sheet1!$G$2:$G$12</c:f>
              <c:numCache>
                <c:formatCode>0%</c:formatCode>
                <c:ptCount val="11"/>
                <c:pt idx="0">
                  <c:v>0.40816327000000002</c:v>
                </c:pt>
                <c:pt idx="1">
                  <c:v>0.40816327000000002</c:v>
                </c:pt>
                <c:pt idx="2">
                  <c:v>0.30612244999999999</c:v>
                </c:pt>
                <c:pt idx="3">
                  <c:v>0.42857142999999998</c:v>
                </c:pt>
                <c:pt idx="4">
                  <c:v>0.18367347000000001</c:v>
                </c:pt>
                <c:pt idx="5">
                  <c:v>0.24489796</c:v>
                </c:pt>
                <c:pt idx="6">
                  <c:v>0.18367347000000001</c:v>
                </c:pt>
                <c:pt idx="7">
                  <c:v>0.14285713999999999</c:v>
                </c:pt>
                <c:pt idx="8">
                  <c:v>0.14285713999999999</c:v>
                </c:pt>
                <c:pt idx="9">
                  <c:v>0.12244898</c:v>
                </c:pt>
                <c:pt idx="10">
                  <c:v>0</c:v>
                </c:pt>
              </c:numCache>
            </c:numRef>
          </c:val>
          <c:extLst>
            <c:ext xmlns:c16="http://schemas.microsoft.com/office/drawing/2014/chart" uri="{C3380CC4-5D6E-409C-BE32-E72D297353CC}">
              <c16:uniqueId val="{00000005-F713-4793-AEFE-607C72E07EE2}"/>
            </c:ext>
          </c:extLst>
        </c:ser>
        <c:ser>
          <c:idx val="6"/>
          <c:order val="6"/>
          <c:tx>
            <c:strRef>
              <c:f>Sheet1!$H$1</c:f>
              <c:strCache>
                <c:ptCount val="1"/>
                <c:pt idx="0">
                  <c:v>US Female 45-54</c:v>
                </c:pt>
              </c:strCache>
            </c:strRef>
          </c:tx>
          <c:spPr>
            <a:solidFill>
              <a:schemeClr val="accent1">
                <a:lumMod val="60000"/>
              </a:schemeClr>
            </a:solidFill>
            <a:ln>
              <a:noFill/>
            </a:ln>
            <a:effectLst/>
          </c:spPr>
          <c:invertIfNegative val="0"/>
          <c:cat>
            <c:strRef>
              <c:f>Sheet1!$A$2:$A$12</c:f>
              <c:strCache>
                <c:ptCount val="11"/>
                <c:pt idx="0">
                  <c:v>More scientific research proving benefits</c:v>
                </c:pt>
                <c:pt idx="1">
                  <c:v>Confidence in product quality</c:v>
                </c:pt>
                <c:pt idx="2">
                  <c:v>Recommendation from a health care professional</c:v>
                </c:pt>
                <c:pt idx="3">
                  <c:v>More information on benefits</c:v>
                </c:pt>
                <c:pt idx="4">
                  <c:v>More information on adequate dosage</c:v>
                </c:pt>
                <c:pt idx="5">
                  <c:v>Recommendation from friend/family</c:v>
                </c:pt>
                <c:pt idx="6">
                  <c:v>Media coverage</c:v>
                </c:pt>
                <c:pt idx="7">
                  <c:v>Assurance of product safety</c:v>
                </c:pt>
                <c:pt idx="8">
                  <c:v>Clearer labeling</c:v>
                </c:pt>
                <c:pt idx="9">
                  <c:v>Influencer recommendation</c:v>
                </c:pt>
                <c:pt idx="10">
                  <c:v>Other </c:v>
                </c:pt>
              </c:strCache>
            </c:strRef>
          </c:cat>
          <c:val>
            <c:numRef>
              <c:f>Sheet1!$H$2:$H$12</c:f>
              <c:numCache>
                <c:formatCode>0%</c:formatCode>
                <c:ptCount val="11"/>
                <c:pt idx="0">
                  <c:v>0.40476190000000001</c:v>
                </c:pt>
                <c:pt idx="1">
                  <c:v>0.16666666999999999</c:v>
                </c:pt>
                <c:pt idx="2">
                  <c:v>0.40476190000000001</c:v>
                </c:pt>
                <c:pt idx="3">
                  <c:v>0.35714286000000001</c:v>
                </c:pt>
                <c:pt idx="4">
                  <c:v>0.11904762000000001</c:v>
                </c:pt>
                <c:pt idx="5">
                  <c:v>0.11904762000000001</c:v>
                </c:pt>
                <c:pt idx="6">
                  <c:v>2.3809520000000001E-2</c:v>
                </c:pt>
                <c:pt idx="7">
                  <c:v>0.21428570999999999</c:v>
                </c:pt>
                <c:pt idx="8">
                  <c:v>0.14285713999999999</c:v>
                </c:pt>
                <c:pt idx="9">
                  <c:v>7.1428569999999997E-2</c:v>
                </c:pt>
                <c:pt idx="10">
                  <c:v>4.7619050000000003E-2</c:v>
                </c:pt>
              </c:numCache>
            </c:numRef>
          </c:val>
          <c:extLst>
            <c:ext xmlns:c16="http://schemas.microsoft.com/office/drawing/2014/chart" uri="{C3380CC4-5D6E-409C-BE32-E72D297353CC}">
              <c16:uniqueId val="{00000000-B487-8B46-81A1-E5E8F9CD8755}"/>
            </c:ext>
          </c:extLst>
        </c:ser>
        <c:ser>
          <c:idx val="7"/>
          <c:order val="7"/>
          <c:tx>
            <c:strRef>
              <c:f>Sheet1!$I$1</c:f>
              <c:strCache>
                <c:ptCount val="1"/>
                <c:pt idx="0">
                  <c:v>US Male 45-54</c:v>
                </c:pt>
              </c:strCache>
            </c:strRef>
          </c:tx>
          <c:spPr>
            <a:solidFill>
              <a:schemeClr val="accent2">
                <a:lumMod val="60000"/>
              </a:schemeClr>
            </a:solidFill>
            <a:ln>
              <a:noFill/>
            </a:ln>
            <a:effectLst/>
          </c:spPr>
          <c:invertIfNegative val="0"/>
          <c:cat>
            <c:strRef>
              <c:f>Sheet1!$A$2:$A$12</c:f>
              <c:strCache>
                <c:ptCount val="11"/>
                <c:pt idx="0">
                  <c:v>More scientific research proving benefits</c:v>
                </c:pt>
                <c:pt idx="1">
                  <c:v>Confidence in product quality</c:v>
                </c:pt>
                <c:pt idx="2">
                  <c:v>Recommendation from a health care professional</c:v>
                </c:pt>
                <c:pt idx="3">
                  <c:v>More information on benefits</c:v>
                </c:pt>
                <c:pt idx="4">
                  <c:v>More information on adequate dosage</c:v>
                </c:pt>
                <c:pt idx="5">
                  <c:v>Recommendation from friend/family</c:v>
                </c:pt>
                <c:pt idx="6">
                  <c:v>Media coverage</c:v>
                </c:pt>
                <c:pt idx="7">
                  <c:v>Assurance of product safety</c:v>
                </c:pt>
                <c:pt idx="8">
                  <c:v>Clearer labeling</c:v>
                </c:pt>
                <c:pt idx="9">
                  <c:v>Influencer recommendation</c:v>
                </c:pt>
                <c:pt idx="10">
                  <c:v>Other </c:v>
                </c:pt>
              </c:strCache>
            </c:strRef>
          </c:cat>
          <c:val>
            <c:numRef>
              <c:f>Sheet1!$I$2:$I$12</c:f>
              <c:numCache>
                <c:formatCode>0%</c:formatCode>
                <c:ptCount val="11"/>
                <c:pt idx="0">
                  <c:v>0.30434782999999999</c:v>
                </c:pt>
                <c:pt idx="1">
                  <c:v>0.30434782999999999</c:v>
                </c:pt>
                <c:pt idx="2">
                  <c:v>0.52173912999999994</c:v>
                </c:pt>
                <c:pt idx="3">
                  <c:v>0.26086957</c:v>
                </c:pt>
                <c:pt idx="4">
                  <c:v>0.26086957</c:v>
                </c:pt>
                <c:pt idx="5">
                  <c:v>0.26086957</c:v>
                </c:pt>
                <c:pt idx="6">
                  <c:v>8.6956520000000009E-2</c:v>
                </c:pt>
                <c:pt idx="7">
                  <c:v>0.26086957</c:v>
                </c:pt>
                <c:pt idx="8">
                  <c:v>8.6956520000000009E-2</c:v>
                </c:pt>
                <c:pt idx="9">
                  <c:v>0.39130435000000002</c:v>
                </c:pt>
                <c:pt idx="10">
                  <c:v>0</c:v>
                </c:pt>
              </c:numCache>
            </c:numRef>
          </c:val>
          <c:extLst>
            <c:ext xmlns:c16="http://schemas.microsoft.com/office/drawing/2014/chart" uri="{C3380CC4-5D6E-409C-BE32-E72D297353CC}">
              <c16:uniqueId val="{00000001-B487-8B46-81A1-E5E8F9CD8755}"/>
            </c:ext>
          </c:extLst>
        </c:ser>
        <c:ser>
          <c:idx val="8"/>
          <c:order val="8"/>
          <c:tx>
            <c:strRef>
              <c:f>Sheet1!$J$1</c:f>
              <c:strCache>
                <c:ptCount val="1"/>
                <c:pt idx="0">
                  <c:v>US Female 55+</c:v>
                </c:pt>
              </c:strCache>
            </c:strRef>
          </c:tx>
          <c:spPr>
            <a:solidFill>
              <a:schemeClr val="accent3">
                <a:lumMod val="60000"/>
              </a:schemeClr>
            </a:solidFill>
            <a:ln>
              <a:noFill/>
            </a:ln>
            <a:effectLst/>
          </c:spPr>
          <c:invertIfNegative val="0"/>
          <c:cat>
            <c:strRef>
              <c:f>Sheet1!$A$2:$A$12</c:f>
              <c:strCache>
                <c:ptCount val="11"/>
                <c:pt idx="0">
                  <c:v>More scientific research proving benefits</c:v>
                </c:pt>
                <c:pt idx="1">
                  <c:v>Confidence in product quality</c:v>
                </c:pt>
                <c:pt idx="2">
                  <c:v>Recommendation from a health care professional</c:v>
                </c:pt>
                <c:pt idx="3">
                  <c:v>More information on benefits</c:v>
                </c:pt>
                <c:pt idx="4">
                  <c:v>More information on adequate dosage</c:v>
                </c:pt>
                <c:pt idx="5">
                  <c:v>Recommendation from friend/family</c:v>
                </c:pt>
                <c:pt idx="6">
                  <c:v>Media coverage</c:v>
                </c:pt>
                <c:pt idx="7">
                  <c:v>Assurance of product safety</c:v>
                </c:pt>
                <c:pt idx="8">
                  <c:v>Clearer labeling</c:v>
                </c:pt>
                <c:pt idx="9">
                  <c:v>Influencer recommendation</c:v>
                </c:pt>
                <c:pt idx="10">
                  <c:v>Other </c:v>
                </c:pt>
              </c:strCache>
            </c:strRef>
          </c:cat>
          <c:val>
            <c:numRef>
              <c:f>Sheet1!$J$2:$J$12</c:f>
              <c:numCache>
                <c:formatCode>0%</c:formatCode>
                <c:ptCount val="11"/>
                <c:pt idx="0">
                  <c:v>8.6956520000000009E-2</c:v>
                </c:pt>
                <c:pt idx="1">
                  <c:v>8.6956520000000009E-2</c:v>
                </c:pt>
                <c:pt idx="2">
                  <c:v>0.56521738999999993</c:v>
                </c:pt>
                <c:pt idx="3">
                  <c:v>0.39130435000000002</c:v>
                </c:pt>
                <c:pt idx="4">
                  <c:v>0.13043478</c:v>
                </c:pt>
                <c:pt idx="5">
                  <c:v>4.3478259999999998E-2</c:v>
                </c:pt>
                <c:pt idx="6">
                  <c:v>4.3478259999999998E-2</c:v>
                </c:pt>
                <c:pt idx="7">
                  <c:v>4.3478259999999998E-2</c:v>
                </c:pt>
                <c:pt idx="8">
                  <c:v>4.3478259999999998E-2</c:v>
                </c:pt>
                <c:pt idx="9">
                  <c:v>0</c:v>
                </c:pt>
                <c:pt idx="10">
                  <c:v>4.3478259999999998E-2</c:v>
                </c:pt>
              </c:numCache>
            </c:numRef>
          </c:val>
          <c:extLst>
            <c:ext xmlns:c16="http://schemas.microsoft.com/office/drawing/2014/chart" uri="{C3380CC4-5D6E-409C-BE32-E72D297353CC}">
              <c16:uniqueId val="{00000002-B487-8B46-81A1-E5E8F9CD8755}"/>
            </c:ext>
          </c:extLst>
        </c:ser>
        <c:ser>
          <c:idx val="9"/>
          <c:order val="9"/>
          <c:tx>
            <c:strRef>
              <c:f>Sheet1!$K$1</c:f>
              <c:strCache>
                <c:ptCount val="1"/>
                <c:pt idx="0">
                  <c:v>US Male 55+</c:v>
                </c:pt>
              </c:strCache>
            </c:strRef>
          </c:tx>
          <c:spPr>
            <a:solidFill>
              <a:schemeClr val="accent4">
                <a:lumMod val="60000"/>
              </a:schemeClr>
            </a:solidFill>
            <a:ln>
              <a:noFill/>
            </a:ln>
            <a:effectLst/>
          </c:spPr>
          <c:invertIfNegative val="0"/>
          <c:cat>
            <c:strRef>
              <c:f>Sheet1!$A$2:$A$12</c:f>
              <c:strCache>
                <c:ptCount val="11"/>
                <c:pt idx="0">
                  <c:v>More scientific research proving benefits</c:v>
                </c:pt>
                <c:pt idx="1">
                  <c:v>Confidence in product quality</c:v>
                </c:pt>
                <c:pt idx="2">
                  <c:v>Recommendation from a health care professional</c:v>
                </c:pt>
                <c:pt idx="3">
                  <c:v>More information on benefits</c:v>
                </c:pt>
                <c:pt idx="4">
                  <c:v>More information on adequate dosage</c:v>
                </c:pt>
                <c:pt idx="5">
                  <c:v>Recommendation from friend/family</c:v>
                </c:pt>
                <c:pt idx="6">
                  <c:v>Media coverage</c:v>
                </c:pt>
                <c:pt idx="7">
                  <c:v>Assurance of product safety</c:v>
                </c:pt>
                <c:pt idx="8">
                  <c:v>Clearer labeling</c:v>
                </c:pt>
                <c:pt idx="9">
                  <c:v>Influencer recommendation</c:v>
                </c:pt>
                <c:pt idx="10">
                  <c:v>Other </c:v>
                </c:pt>
              </c:strCache>
            </c:strRef>
          </c:cat>
          <c:val>
            <c:numRef>
              <c:f>Sheet1!$K$2:$K$12</c:f>
              <c:numCache>
                <c:formatCode>0%</c:formatCode>
                <c:ptCount val="11"/>
                <c:pt idx="0">
                  <c:v>0.25</c:v>
                </c:pt>
                <c:pt idx="1">
                  <c:v>0.25</c:v>
                </c:pt>
                <c:pt idx="2">
                  <c:v>0.4375</c:v>
                </c:pt>
                <c:pt idx="3">
                  <c:v>0.4375</c:v>
                </c:pt>
                <c:pt idx="4">
                  <c:v>0.125</c:v>
                </c:pt>
                <c:pt idx="5">
                  <c:v>0.3125</c:v>
                </c:pt>
                <c:pt idx="6">
                  <c:v>6.25E-2</c:v>
                </c:pt>
                <c:pt idx="7">
                  <c:v>6.25E-2</c:v>
                </c:pt>
                <c:pt idx="8">
                  <c:v>0</c:v>
                </c:pt>
                <c:pt idx="9">
                  <c:v>0.25</c:v>
                </c:pt>
                <c:pt idx="10">
                  <c:v>0</c:v>
                </c:pt>
              </c:numCache>
            </c:numRef>
          </c:val>
          <c:extLst>
            <c:ext xmlns:c16="http://schemas.microsoft.com/office/drawing/2014/chart" uri="{C3380CC4-5D6E-409C-BE32-E72D297353CC}">
              <c16:uniqueId val="{00000003-B487-8B46-81A1-E5E8F9CD8755}"/>
            </c:ext>
          </c:extLst>
        </c:ser>
        <c:dLbls>
          <c:showLegendKey val="0"/>
          <c:showVal val="0"/>
          <c:showCatName val="0"/>
          <c:showSerName val="0"/>
          <c:showPercent val="0"/>
          <c:showBubbleSize val="0"/>
        </c:dLbls>
        <c:gapWidth val="219"/>
        <c:overlap val="-27"/>
        <c:axId val="801422368"/>
        <c:axId val="801428488"/>
      </c:barChart>
      <c:catAx>
        <c:axId val="80142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1428488"/>
        <c:crosses val="autoZero"/>
        <c:auto val="1"/>
        <c:lblAlgn val="ctr"/>
        <c:lblOffset val="100"/>
        <c:noMultiLvlLbl val="0"/>
      </c:catAx>
      <c:valAx>
        <c:axId val="801428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142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1" name="Google Shape;911;p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2" name="Google Shape;1412;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p2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2" name="Google Shape;1742;p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p1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8" name="Google Shape;1978;p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6"/>
        <p:cNvGrpSpPr/>
        <p:nvPr/>
      </p:nvGrpSpPr>
      <p:grpSpPr>
        <a:xfrm>
          <a:off x="0" y="0"/>
          <a:ext cx="0" cy="0"/>
          <a:chOff x="0" y="0"/>
          <a:chExt cx="0" cy="0"/>
        </a:xfrm>
      </p:grpSpPr>
      <p:sp>
        <p:nvSpPr>
          <p:cNvPr id="2007" name="Google Shape;2007;p2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8" name="Google Shape;2008;p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p2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4" name="Google Shape;2044;p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p2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9" name="Google Shape;2089;p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p2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8" name="Google Shape;2188;p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56" name="Google Shape;2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0"/>
        <p:cNvGrpSpPr/>
        <p:nvPr/>
      </p:nvGrpSpPr>
      <p:grpSpPr>
        <a:xfrm>
          <a:off x="0" y="0"/>
          <a:ext cx="0" cy="0"/>
          <a:chOff x="0" y="0"/>
          <a:chExt cx="0" cy="0"/>
        </a:xfrm>
      </p:grpSpPr>
      <p:pic>
        <p:nvPicPr>
          <p:cNvPr id="61" name="Google Shape;61;p210" descr="A green and blue magnifying glass with a foot print"/>
          <p:cNvPicPr preferRelativeResize="0"/>
          <p:nvPr/>
        </p:nvPicPr>
        <p:blipFill rotWithShape="1">
          <a:blip r:embed="rId2">
            <a:alphaModFix/>
          </a:blip>
          <a:srcRect/>
          <a:stretch/>
        </p:blipFill>
        <p:spPr>
          <a:xfrm>
            <a:off x="9869424" y="0"/>
            <a:ext cx="2322576" cy="929030"/>
          </a:xfrm>
          <a:prstGeom prst="rect">
            <a:avLst/>
          </a:prstGeom>
          <a:noFill/>
          <a:ln>
            <a:noFill/>
          </a:ln>
        </p:spPr>
      </p:pic>
      <p:sp>
        <p:nvSpPr>
          <p:cNvPr id="62" name="Google Shape;62;p210"/>
          <p:cNvSpPr>
            <a:spLocks noGrp="1"/>
          </p:cNvSpPr>
          <p:nvPr>
            <p:ph type="pic" idx="2"/>
          </p:nvPr>
        </p:nvSpPr>
        <p:spPr>
          <a:xfrm>
            <a:off x="717550" y="0"/>
            <a:ext cx="4233863" cy="5865813"/>
          </a:xfrm>
          <a:prstGeom prst="rect">
            <a:avLst/>
          </a:prstGeom>
          <a:solidFill>
            <a:schemeClr val="lt1"/>
          </a:solidFill>
          <a:ln>
            <a:noFill/>
          </a:ln>
        </p:spPr>
        <p:txBody>
          <a:bodyPr/>
          <a:lstStyle/>
          <a:p>
            <a:endParaRPr lang="en-US"/>
          </a:p>
        </p:txBody>
      </p:sp>
      <p:sp>
        <p:nvSpPr>
          <p:cNvPr id="63" name="Google Shape;63;p210"/>
          <p:cNvSpPr txBox="1"/>
          <p:nvPr/>
        </p:nvSpPr>
        <p:spPr>
          <a:xfrm>
            <a:off x="8046720" y="6501792"/>
            <a:ext cx="3307079"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dirty="0">
                <a:solidFill>
                  <a:schemeClr val="dk1"/>
                </a:solidFill>
                <a:latin typeface="Arial"/>
                <a:ea typeface="Arial"/>
                <a:cs typeface="Arial"/>
                <a:sym typeface="Arial"/>
              </a:rPr>
              <a:t>ITC 2025 Consumer Supplement Survey: Collagen</a:t>
            </a:r>
            <a:endParaRPr dirty="0"/>
          </a:p>
        </p:txBody>
      </p:sp>
      <p:sp>
        <p:nvSpPr>
          <p:cNvPr id="64" name="Google Shape;64;p210"/>
          <p:cNvSpPr/>
          <p:nvPr/>
        </p:nvSpPr>
        <p:spPr>
          <a:xfrm>
            <a:off x="11353800" y="6384985"/>
            <a:ext cx="546265" cy="473015"/>
          </a:xfrm>
          <a:prstGeom prst="rect">
            <a:avLst/>
          </a:prstGeom>
          <a:solidFill>
            <a:srgbClr val="42B7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000" b="0" i="0">
                <a:solidFill>
                  <a:schemeClr val="lt1"/>
                </a:solidFill>
                <a:latin typeface="Arial"/>
                <a:ea typeface="Arial"/>
                <a:cs typeface="Arial"/>
                <a:sym typeface="Arial"/>
              </a:rPr>
              <a:t>‹#›</a:t>
            </a:fld>
            <a:endParaRPr sz="1000" b="0" i="0">
              <a:solidFill>
                <a:schemeClr val="lt1"/>
              </a:solidFill>
              <a:latin typeface="Arial"/>
              <a:ea typeface="Arial"/>
              <a:cs typeface="Arial"/>
              <a:sym typeface="Arial"/>
            </a:endParaRPr>
          </a:p>
        </p:txBody>
      </p:sp>
    </p:spTree>
    <p:extLst>
      <p:ext uri="{BB962C8B-B14F-4D97-AF65-F5344CB8AC3E}">
        <p14:creationId xmlns:p14="http://schemas.microsoft.com/office/powerpoint/2010/main" val="2459618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
        <p:cNvGrpSpPr/>
        <p:nvPr/>
      </p:nvGrpSpPr>
      <p:grpSpPr>
        <a:xfrm>
          <a:off x="0" y="0"/>
          <a:ext cx="0" cy="0"/>
          <a:chOff x="0" y="0"/>
          <a:chExt cx="0" cy="0"/>
        </a:xfrm>
      </p:grpSpPr>
      <p:sp>
        <p:nvSpPr>
          <p:cNvPr id="66" name="Google Shape;66;p211"/>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Arial Black"/>
              <a:buNone/>
              <a:defRPr sz="2800" b="1" i="0" cap="none">
                <a:latin typeface="Montserrat Black" pitchFamily="2" charset="77"/>
                <a:ea typeface="Montserrat Black" pitchFamily="2" charset="77"/>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11"/>
          <p:cNvSpPr/>
          <p:nvPr/>
        </p:nvSpPr>
        <p:spPr>
          <a:xfrm>
            <a:off x="190005" y="-45018"/>
            <a:ext cx="546265" cy="726055"/>
          </a:xfrm>
          <a:prstGeom prst="rect">
            <a:avLst/>
          </a:prstGeom>
          <a:solidFill>
            <a:srgbClr val="27276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211"/>
          <p:cNvSpPr txBox="1"/>
          <p:nvPr/>
        </p:nvSpPr>
        <p:spPr>
          <a:xfrm>
            <a:off x="8078525" y="6501792"/>
            <a:ext cx="3279913" cy="24618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000"/>
              <a:buFont typeface="Arial"/>
              <a:buNone/>
            </a:pPr>
            <a:r>
              <a:rPr lang="en-US" sz="1000" b="0" i="0" u="none" strike="noStrike" cap="none" dirty="0">
                <a:solidFill>
                  <a:schemeClr val="dk1"/>
                </a:solidFill>
                <a:latin typeface="Arial"/>
                <a:ea typeface="Arial"/>
                <a:cs typeface="Arial"/>
                <a:sym typeface="Arial"/>
              </a:rPr>
              <a:t>ITC 2025 Consumer Supplement Survey: Collagen</a:t>
            </a:r>
            <a:endParaRPr sz="1800" dirty="0">
              <a:solidFill>
                <a:schemeClr val="dk1"/>
              </a:solidFill>
              <a:latin typeface="Arial"/>
              <a:ea typeface="Arial"/>
              <a:cs typeface="Arial"/>
              <a:sym typeface="Arial"/>
            </a:endParaRPr>
          </a:p>
        </p:txBody>
      </p:sp>
      <p:sp>
        <p:nvSpPr>
          <p:cNvPr id="69" name="Google Shape;69;p211"/>
          <p:cNvSpPr/>
          <p:nvPr/>
        </p:nvSpPr>
        <p:spPr>
          <a:xfrm>
            <a:off x="11353800" y="6384985"/>
            <a:ext cx="546265" cy="473015"/>
          </a:xfrm>
          <a:prstGeom prst="rect">
            <a:avLst/>
          </a:prstGeom>
          <a:solidFill>
            <a:srgbClr val="42B74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pic>
        <p:nvPicPr>
          <p:cNvPr id="70" name="Google Shape;70;p211" descr="A green and blue magnifying glass with a foot print&#10;&#10;Description automatically generated"/>
          <p:cNvPicPr preferRelativeResize="0"/>
          <p:nvPr/>
        </p:nvPicPr>
        <p:blipFill rotWithShape="1">
          <a:blip r:embed="rId2">
            <a:alphaModFix/>
          </a:blip>
          <a:srcRect/>
          <a:stretch/>
        </p:blipFill>
        <p:spPr>
          <a:xfrm>
            <a:off x="9869424" y="0"/>
            <a:ext cx="2322576" cy="929030"/>
          </a:xfrm>
          <a:prstGeom prst="rect">
            <a:avLst/>
          </a:prstGeom>
          <a:noFill/>
          <a:ln>
            <a:noFill/>
          </a:ln>
        </p:spPr>
      </p:pic>
    </p:spTree>
    <p:extLst>
      <p:ext uri="{BB962C8B-B14F-4D97-AF65-F5344CB8AC3E}">
        <p14:creationId xmlns:p14="http://schemas.microsoft.com/office/powerpoint/2010/main" val="28149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1"/>
        <p:cNvGrpSpPr/>
        <p:nvPr/>
      </p:nvGrpSpPr>
      <p:grpSpPr>
        <a:xfrm>
          <a:off x="0" y="0"/>
          <a:ext cx="0" cy="0"/>
          <a:chOff x="0" y="0"/>
          <a:chExt cx="0" cy="0"/>
        </a:xfrm>
      </p:grpSpPr>
      <p:sp>
        <p:nvSpPr>
          <p:cNvPr id="72" name="Google Shape;72;p212"/>
          <p:cNvSpPr>
            <a:spLocks noGrp="1"/>
          </p:cNvSpPr>
          <p:nvPr>
            <p:ph type="pic" idx="2"/>
          </p:nvPr>
        </p:nvSpPr>
        <p:spPr>
          <a:xfrm>
            <a:off x="0" y="0"/>
            <a:ext cx="5824538" cy="6858000"/>
          </a:xfrm>
          <a:prstGeom prst="homePlate">
            <a:avLst>
              <a:gd name="adj" fmla="val 50000"/>
            </a:avLst>
          </a:prstGeom>
          <a:solidFill>
            <a:schemeClr val="lt1"/>
          </a:solidFill>
          <a:ln>
            <a:noFill/>
          </a:ln>
        </p:spPr>
      </p:sp>
    </p:spTree>
    <p:extLst>
      <p:ext uri="{BB962C8B-B14F-4D97-AF65-F5344CB8AC3E}">
        <p14:creationId xmlns:p14="http://schemas.microsoft.com/office/powerpoint/2010/main" val="392148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3"/>
        <p:cNvGrpSpPr/>
        <p:nvPr/>
      </p:nvGrpSpPr>
      <p:grpSpPr>
        <a:xfrm>
          <a:off x="0" y="0"/>
          <a:ext cx="0" cy="0"/>
          <a:chOff x="0" y="0"/>
          <a:chExt cx="0" cy="0"/>
        </a:xfrm>
      </p:grpSpPr>
      <p:sp>
        <p:nvSpPr>
          <p:cNvPr id="74" name="Google Shape;74;p213"/>
          <p:cNvSpPr>
            <a:spLocks noGrp="1"/>
          </p:cNvSpPr>
          <p:nvPr>
            <p:ph type="pic" idx="2"/>
          </p:nvPr>
        </p:nvSpPr>
        <p:spPr>
          <a:xfrm>
            <a:off x="5821208" y="1420837"/>
            <a:ext cx="5773268" cy="4016326"/>
          </a:xfrm>
          <a:prstGeom prst="flowChartPunchedTape">
            <a:avLst/>
          </a:prstGeom>
          <a:solidFill>
            <a:schemeClr val="lt1"/>
          </a:solidFill>
          <a:ln>
            <a:noFill/>
          </a:ln>
        </p:spPr>
      </p:sp>
    </p:spTree>
    <p:extLst>
      <p:ext uri="{BB962C8B-B14F-4D97-AF65-F5344CB8AC3E}">
        <p14:creationId xmlns:p14="http://schemas.microsoft.com/office/powerpoint/2010/main" val="305879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5"/>
        <p:cNvGrpSpPr/>
        <p:nvPr/>
      </p:nvGrpSpPr>
      <p:grpSpPr>
        <a:xfrm>
          <a:off x="0" y="0"/>
          <a:ext cx="0" cy="0"/>
          <a:chOff x="0" y="0"/>
          <a:chExt cx="0" cy="0"/>
        </a:xfrm>
      </p:grpSpPr>
      <p:sp>
        <p:nvSpPr>
          <p:cNvPr id="76" name="Google Shape;76;p214"/>
          <p:cNvSpPr>
            <a:spLocks noGrp="1"/>
          </p:cNvSpPr>
          <p:nvPr>
            <p:ph type="pic" idx="2"/>
          </p:nvPr>
        </p:nvSpPr>
        <p:spPr>
          <a:xfrm>
            <a:off x="6991741" y="992187"/>
            <a:ext cx="4233863" cy="5865813"/>
          </a:xfrm>
          <a:prstGeom prst="rect">
            <a:avLst/>
          </a:prstGeom>
          <a:solidFill>
            <a:schemeClr val="lt1"/>
          </a:solidFill>
          <a:ln>
            <a:noFill/>
          </a:ln>
        </p:spPr>
      </p:sp>
    </p:spTree>
    <p:extLst>
      <p:ext uri="{BB962C8B-B14F-4D97-AF65-F5344CB8AC3E}">
        <p14:creationId xmlns:p14="http://schemas.microsoft.com/office/powerpoint/2010/main" val="4246302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7"/>
        <p:cNvGrpSpPr/>
        <p:nvPr/>
      </p:nvGrpSpPr>
      <p:grpSpPr>
        <a:xfrm>
          <a:off x="0" y="0"/>
          <a:ext cx="0" cy="0"/>
          <a:chOff x="0" y="0"/>
          <a:chExt cx="0" cy="0"/>
        </a:xfrm>
      </p:grpSpPr>
      <p:sp>
        <p:nvSpPr>
          <p:cNvPr id="78" name="Google Shape;78;p215"/>
          <p:cNvSpPr>
            <a:spLocks noGrp="1"/>
          </p:cNvSpPr>
          <p:nvPr>
            <p:ph type="pic" idx="2"/>
          </p:nvPr>
        </p:nvSpPr>
        <p:spPr>
          <a:xfrm>
            <a:off x="1504950" y="0"/>
            <a:ext cx="5078413" cy="6858000"/>
          </a:xfrm>
          <a:prstGeom prst="flowChartOffpageConnector">
            <a:avLst/>
          </a:prstGeom>
          <a:solidFill>
            <a:schemeClr val="lt1"/>
          </a:solidFill>
          <a:ln>
            <a:noFill/>
          </a:ln>
        </p:spPr>
      </p:sp>
    </p:spTree>
    <p:extLst>
      <p:ext uri="{BB962C8B-B14F-4D97-AF65-F5344CB8AC3E}">
        <p14:creationId xmlns:p14="http://schemas.microsoft.com/office/powerpoint/2010/main" val="62132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216"/>
          <p:cNvSpPr>
            <a:spLocks noGrp="1"/>
          </p:cNvSpPr>
          <p:nvPr>
            <p:ph type="pic" idx="2"/>
          </p:nvPr>
        </p:nvSpPr>
        <p:spPr>
          <a:xfrm>
            <a:off x="0" y="0"/>
            <a:ext cx="6907213" cy="4010025"/>
          </a:xfrm>
          <a:prstGeom prst="round2DiagRect">
            <a:avLst>
              <a:gd name="adj1" fmla="val 16667"/>
              <a:gd name="adj2" fmla="val 0"/>
            </a:avLst>
          </a:prstGeom>
          <a:solidFill>
            <a:schemeClr val="lt1"/>
          </a:solidFill>
          <a:ln>
            <a:noFill/>
          </a:ln>
        </p:spPr>
      </p:sp>
    </p:spTree>
    <p:extLst>
      <p:ext uri="{BB962C8B-B14F-4D97-AF65-F5344CB8AC3E}">
        <p14:creationId xmlns:p14="http://schemas.microsoft.com/office/powerpoint/2010/main" val="996851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1"/>
        <p:cNvGrpSpPr/>
        <p:nvPr/>
      </p:nvGrpSpPr>
      <p:grpSpPr>
        <a:xfrm>
          <a:off x="0" y="0"/>
          <a:ext cx="0" cy="0"/>
          <a:chOff x="0" y="0"/>
          <a:chExt cx="0" cy="0"/>
        </a:xfrm>
      </p:grpSpPr>
      <p:sp>
        <p:nvSpPr>
          <p:cNvPr id="82" name="Google Shape;82;p217"/>
          <p:cNvSpPr>
            <a:spLocks noGrp="1"/>
          </p:cNvSpPr>
          <p:nvPr>
            <p:ph type="pic" idx="2"/>
          </p:nvPr>
        </p:nvSpPr>
        <p:spPr>
          <a:xfrm>
            <a:off x="0" y="0"/>
            <a:ext cx="3235325" cy="4051300"/>
          </a:xfrm>
          <a:prstGeom prst="flowChartOffpageConnector">
            <a:avLst/>
          </a:prstGeom>
          <a:solidFill>
            <a:schemeClr val="lt1"/>
          </a:solidFill>
          <a:ln>
            <a:noFill/>
          </a:ln>
        </p:spPr>
      </p:sp>
      <p:sp>
        <p:nvSpPr>
          <p:cNvPr id="83" name="Google Shape;83;p217"/>
          <p:cNvSpPr>
            <a:spLocks noGrp="1"/>
          </p:cNvSpPr>
          <p:nvPr>
            <p:ph type="pic" idx="3"/>
          </p:nvPr>
        </p:nvSpPr>
        <p:spPr>
          <a:xfrm>
            <a:off x="8956675" y="0"/>
            <a:ext cx="3235325" cy="4051300"/>
          </a:xfrm>
          <a:prstGeom prst="flowChartOffpageConnector">
            <a:avLst/>
          </a:prstGeom>
          <a:solidFill>
            <a:schemeClr val="lt1"/>
          </a:solidFill>
          <a:ln>
            <a:noFill/>
          </a:ln>
        </p:spPr>
      </p:sp>
      <p:sp>
        <p:nvSpPr>
          <p:cNvPr id="84" name="Google Shape;84;p217"/>
          <p:cNvSpPr>
            <a:spLocks noGrp="1"/>
          </p:cNvSpPr>
          <p:nvPr>
            <p:ph type="pic" idx="4"/>
          </p:nvPr>
        </p:nvSpPr>
        <p:spPr>
          <a:xfrm>
            <a:off x="4478337" y="2806700"/>
            <a:ext cx="3235325" cy="4051300"/>
          </a:xfrm>
          <a:prstGeom prst="rect">
            <a:avLst/>
          </a:prstGeom>
          <a:solidFill>
            <a:schemeClr val="lt1"/>
          </a:solidFill>
          <a:ln>
            <a:noFill/>
          </a:ln>
        </p:spPr>
      </p:sp>
    </p:spTree>
    <p:extLst>
      <p:ext uri="{BB962C8B-B14F-4D97-AF65-F5344CB8AC3E}">
        <p14:creationId xmlns:p14="http://schemas.microsoft.com/office/powerpoint/2010/main" val="39830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ExtraBold"/>
              <a:buNone/>
              <a:defRPr sz="60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Open Sans Light"/>
                <a:ea typeface="Open Sans Light"/>
                <a:cs typeface="Open Sans Light"/>
                <a:sym typeface="Open San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5"/>
        <p:cNvGrpSpPr/>
        <p:nvPr/>
      </p:nvGrpSpPr>
      <p:grpSpPr>
        <a:xfrm>
          <a:off x="0" y="0"/>
          <a:ext cx="0" cy="0"/>
          <a:chOff x="0" y="0"/>
          <a:chExt cx="0" cy="0"/>
        </a:xfrm>
      </p:grpSpPr>
      <p:sp>
        <p:nvSpPr>
          <p:cNvPr id="86" name="Google Shape;86;p218"/>
          <p:cNvSpPr>
            <a:spLocks noGrp="1"/>
          </p:cNvSpPr>
          <p:nvPr>
            <p:ph type="pic" idx="2"/>
          </p:nvPr>
        </p:nvSpPr>
        <p:spPr>
          <a:xfrm>
            <a:off x="6357938" y="717550"/>
            <a:ext cx="5834062" cy="2124075"/>
          </a:xfrm>
          <a:prstGeom prst="rect">
            <a:avLst/>
          </a:prstGeom>
          <a:solidFill>
            <a:schemeClr val="lt1"/>
          </a:solidFill>
          <a:ln>
            <a:noFill/>
          </a:ln>
        </p:spPr>
      </p:sp>
      <p:sp>
        <p:nvSpPr>
          <p:cNvPr id="87" name="Google Shape;87;p218"/>
          <p:cNvSpPr>
            <a:spLocks noGrp="1"/>
          </p:cNvSpPr>
          <p:nvPr>
            <p:ph type="pic" idx="3"/>
          </p:nvPr>
        </p:nvSpPr>
        <p:spPr>
          <a:xfrm>
            <a:off x="0" y="4065659"/>
            <a:ext cx="5834062" cy="2124075"/>
          </a:xfrm>
          <a:prstGeom prst="rect">
            <a:avLst/>
          </a:prstGeom>
          <a:solidFill>
            <a:schemeClr val="lt1"/>
          </a:solidFill>
          <a:ln>
            <a:noFill/>
          </a:ln>
        </p:spPr>
      </p:sp>
    </p:spTree>
    <p:extLst>
      <p:ext uri="{BB962C8B-B14F-4D97-AF65-F5344CB8AC3E}">
        <p14:creationId xmlns:p14="http://schemas.microsoft.com/office/powerpoint/2010/main" val="1428967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8"/>
        <p:cNvGrpSpPr/>
        <p:nvPr/>
      </p:nvGrpSpPr>
      <p:grpSpPr>
        <a:xfrm>
          <a:off x="0" y="0"/>
          <a:ext cx="0" cy="0"/>
          <a:chOff x="0" y="0"/>
          <a:chExt cx="0" cy="0"/>
        </a:xfrm>
      </p:grpSpPr>
      <p:sp>
        <p:nvSpPr>
          <p:cNvPr id="89" name="Google Shape;89;p219"/>
          <p:cNvSpPr>
            <a:spLocks noGrp="1"/>
          </p:cNvSpPr>
          <p:nvPr>
            <p:ph type="pic" idx="2"/>
          </p:nvPr>
        </p:nvSpPr>
        <p:spPr>
          <a:xfrm>
            <a:off x="5104607" y="2757488"/>
            <a:ext cx="1982787" cy="2503829"/>
          </a:xfrm>
          <a:prstGeom prst="flowChartOffpageConnector">
            <a:avLst/>
          </a:prstGeom>
          <a:solidFill>
            <a:schemeClr val="lt1"/>
          </a:solidFill>
          <a:ln>
            <a:noFill/>
          </a:ln>
        </p:spPr>
      </p:sp>
      <p:sp>
        <p:nvSpPr>
          <p:cNvPr id="90" name="Google Shape;90;p219"/>
          <p:cNvSpPr>
            <a:spLocks noGrp="1"/>
          </p:cNvSpPr>
          <p:nvPr>
            <p:ph type="pic" idx="3"/>
          </p:nvPr>
        </p:nvSpPr>
        <p:spPr>
          <a:xfrm>
            <a:off x="1700226" y="2757488"/>
            <a:ext cx="1982787" cy="2503829"/>
          </a:xfrm>
          <a:prstGeom prst="flowChartOffpageConnector">
            <a:avLst/>
          </a:prstGeom>
          <a:solidFill>
            <a:schemeClr val="lt1"/>
          </a:solidFill>
          <a:ln>
            <a:noFill/>
          </a:ln>
        </p:spPr>
      </p:sp>
      <p:sp>
        <p:nvSpPr>
          <p:cNvPr id="91" name="Google Shape;91;p219"/>
          <p:cNvSpPr>
            <a:spLocks noGrp="1"/>
          </p:cNvSpPr>
          <p:nvPr>
            <p:ph type="pic" idx="4"/>
          </p:nvPr>
        </p:nvSpPr>
        <p:spPr>
          <a:xfrm>
            <a:off x="8508988" y="2757488"/>
            <a:ext cx="1982787" cy="2503829"/>
          </a:xfrm>
          <a:prstGeom prst="flowChartOffpageConnector">
            <a:avLst/>
          </a:prstGeom>
          <a:solidFill>
            <a:schemeClr val="lt1"/>
          </a:solidFill>
          <a:ln>
            <a:noFill/>
          </a:ln>
        </p:spPr>
      </p:sp>
    </p:spTree>
    <p:extLst>
      <p:ext uri="{BB962C8B-B14F-4D97-AF65-F5344CB8AC3E}">
        <p14:creationId xmlns:p14="http://schemas.microsoft.com/office/powerpoint/2010/main" val="3462631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57"/>
        <p:cNvGrpSpPr/>
        <p:nvPr/>
      </p:nvGrpSpPr>
      <p:grpSpPr>
        <a:xfrm>
          <a:off x="0" y="0"/>
          <a:ext cx="0" cy="0"/>
          <a:chOff x="0" y="0"/>
          <a:chExt cx="0" cy="0"/>
        </a:xfrm>
      </p:grpSpPr>
      <p:sp>
        <p:nvSpPr>
          <p:cNvPr id="58" name="Google Shape;58;p219"/>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Arial Black"/>
              <a:buNone/>
              <a:defRPr sz="2800" b="1" i="0" cap="none">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9"/>
          <p:cNvSpPr txBox="1">
            <a:spLocks noGrp="1"/>
          </p:cNvSpPr>
          <p:nvPr>
            <p:ph type="body" idx="1"/>
          </p:nvPr>
        </p:nvSpPr>
        <p:spPr>
          <a:xfrm>
            <a:off x="838200" y="1029979"/>
            <a:ext cx="10515600" cy="435133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b="0" i="0">
                <a:latin typeface="Arial"/>
                <a:ea typeface="Arial"/>
                <a:cs typeface="Arial"/>
                <a:sym typeface="Arial"/>
              </a:defRPr>
            </a:lvl1pPr>
            <a:lvl2pPr marL="914400" lvl="1"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219"/>
          <p:cNvPicPr preferRelativeResize="0"/>
          <p:nvPr/>
        </p:nvPicPr>
        <p:blipFill rotWithShape="1">
          <a:blip r:embed="rId2">
            <a:alphaModFix/>
          </a:blip>
          <a:srcRect/>
          <a:stretch/>
        </p:blipFill>
        <p:spPr>
          <a:xfrm>
            <a:off x="10850913" y="246806"/>
            <a:ext cx="1151082" cy="460433"/>
          </a:xfrm>
          <a:prstGeom prst="rect">
            <a:avLst/>
          </a:prstGeom>
          <a:noFill/>
          <a:ln>
            <a:noFill/>
          </a:ln>
        </p:spPr>
      </p:pic>
      <p:sp>
        <p:nvSpPr>
          <p:cNvPr id="61" name="Google Shape;61;p219"/>
          <p:cNvSpPr/>
          <p:nvPr/>
        </p:nvSpPr>
        <p:spPr>
          <a:xfrm>
            <a:off x="190005" y="-45018"/>
            <a:ext cx="546265" cy="726055"/>
          </a:xfrm>
          <a:prstGeom prst="rect">
            <a:avLst/>
          </a:prstGeom>
          <a:solidFill>
            <a:srgbClr val="272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219"/>
          <p:cNvSpPr/>
          <p:nvPr/>
        </p:nvSpPr>
        <p:spPr>
          <a:xfrm>
            <a:off x="11353800" y="6384985"/>
            <a:ext cx="546265" cy="473015"/>
          </a:xfrm>
          <a:prstGeom prst="rect">
            <a:avLst/>
          </a:prstGeom>
          <a:solidFill>
            <a:srgbClr val="42B7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
        <p:nvSpPr>
          <p:cNvPr id="63" name="Google Shape;63;p219"/>
          <p:cNvSpPr txBox="1"/>
          <p:nvPr/>
        </p:nvSpPr>
        <p:spPr>
          <a:xfrm>
            <a:off x="7244938" y="6421457"/>
            <a:ext cx="4108862"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Arial"/>
                <a:ea typeface="Arial"/>
                <a:cs typeface="Arial"/>
                <a:sym typeface="Arial"/>
              </a:rPr>
              <a:t>COLLAGEN USERS</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Arial"/>
                <a:ea typeface="Arial"/>
                <a:cs typeface="Arial"/>
                <a:sym typeface="Arial"/>
              </a:rPr>
              <a:t>ITC 2025 Consumer Supplement Survey</a:t>
            </a:r>
            <a:endParaRPr sz="1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9348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Extra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5183188" y="987425"/>
            <a:ext cx="6172200" cy="4873625"/>
          </a:xfrm>
          <a:prstGeom prst="rect">
            <a:avLst/>
          </a:prstGeom>
          <a:noFill/>
          <a:ln>
            <a:noFill/>
          </a:ln>
        </p:spPr>
      </p:sp>
      <p:sp>
        <p:nvSpPr>
          <p:cNvPr id="68" name="Google Shape;6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ExtraBold"/>
              <a:buNone/>
              <a:defRPr sz="4400" b="1"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2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20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2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762987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8" Type="http://schemas.openxmlformats.org/officeDocument/2006/relationships/hyperlink" Target="https://www.linkedin.com/company/collagenstewardshipalliance" TargetMode="External"/><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collagenalliance.org/" TargetMode="External"/><Relationship Id="rId11" Type="http://schemas.openxmlformats.org/officeDocument/2006/relationships/image" Target="../media/image5.png"/><Relationship Id="rId5" Type="http://schemas.openxmlformats.org/officeDocument/2006/relationships/image" Target="../media/image31.png"/><Relationship Id="rId10" Type="http://schemas.openxmlformats.org/officeDocument/2006/relationships/image" Target="../media/image10.jpg"/><Relationship Id="rId4" Type="http://schemas.openxmlformats.org/officeDocument/2006/relationships/image" Target="../media/image30.png"/><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7" descr="A blue and black rectangles&#10;&#10;AI-generated content may be incorrect."/>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8" name="Google Shape;268;p7"/>
          <p:cNvSpPr/>
          <p:nvPr/>
        </p:nvSpPr>
        <p:spPr>
          <a:xfrm>
            <a:off x="9541446" y="269086"/>
            <a:ext cx="3022806" cy="2605868"/>
          </a:xfrm>
          <a:prstGeom prst="hexagon">
            <a:avLst>
              <a:gd name="adj" fmla="val 25000"/>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 name="Google Shape;269;p7"/>
          <p:cNvSpPr/>
          <p:nvPr/>
        </p:nvSpPr>
        <p:spPr>
          <a:xfrm>
            <a:off x="9723556" y="429025"/>
            <a:ext cx="2658585" cy="2291884"/>
          </a:xfrm>
          <a:prstGeom prst="hexagon">
            <a:avLst>
              <a:gd name="adj" fmla="val 25000"/>
              <a:gd name="vf" fmla="val 115470"/>
            </a:avLst>
          </a:prstGeom>
          <a:blipFill rotWithShape="1">
            <a:blip r:embed="rId4">
              <a:alphaModFix/>
            </a:blip>
            <a:stretch>
              <a:fillRect l="-20507" t="-15825" r="-20506" b="-15824"/>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 name="Google Shape;270;p7"/>
          <p:cNvSpPr/>
          <p:nvPr/>
        </p:nvSpPr>
        <p:spPr>
          <a:xfrm>
            <a:off x="6157956" y="1242112"/>
            <a:ext cx="5073579" cy="4373776"/>
          </a:xfrm>
          <a:prstGeom prst="hexagon">
            <a:avLst>
              <a:gd name="adj" fmla="val 25000"/>
              <a:gd name="vf" fmla="val 115470"/>
            </a:avLst>
          </a:prstGeom>
          <a:solidFill>
            <a:schemeClr val="lt1"/>
          </a:solidFill>
          <a:ln>
            <a:noFill/>
          </a:ln>
          <a:effectLst>
            <a:outerShdw blurRad="28076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 name="Google Shape;271;p7"/>
          <p:cNvSpPr txBox="1">
            <a:spLocks noGrp="1"/>
          </p:cNvSpPr>
          <p:nvPr>
            <p:ph type="ctrTitle"/>
          </p:nvPr>
        </p:nvSpPr>
        <p:spPr>
          <a:xfrm>
            <a:off x="666307" y="1926894"/>
            <a:ext cx="5429700" cy="2387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n-US"/>
              <a:t>About The Collagen Stewardship Alliance</a:t>
            </a:r>
            <a:endParaRPr/>
          </a:p>
        </p:txBody>
      </p:sp>
      <p:cxnSp>
        <p:nvCxnSpPr>
          <p:cNvPr id="272" name="Google Shape;272;p7"/>
          <p:cNvCxnSpPr/>
          <p:nvPr/>
        </p:nvCxnSpPr>
        <p:spPr>
          <a:xfrm>
            <a:off x="666307" y="4210494"/>
            <a:ext cx="5610447" cy="0"/>
          </a:xfrm>
          <a:prstGeom prst="straightConnector1">
            <a:avLst/>
          </a:prstGeom>
          <a:noFill/>
          <a:ln w="19050" cap="flat" cmpd="sng">
            <a:solidFill>
              <a:schemeClr val="accent1"/>
            </a:solidFill>
            <a:prstDash val="solid"/>
            <a:miter lim="800000"/>
            <a:headEnd type="none" w="sm" len="sm"/>
            <a:tailEnd type="none" w="sm" len="sm"/>
          </a:ln>
        </p:spPr>
      </p:cxnSp>
      <p:pic>
        <p:nvPicPr>
          <p:cNvPr id="273" name="Google Shape;273;p7" descr="A blue text on a black background&#10;&#10;AI-generated content may be incorrect."/>
          <p:cNvPicPr preferRelativeResize="0"/>
          <p:nvPr/>
        </p:nvPicPr>
        <p:blipFill rotWithShape="1">
          <a:blip r:embed="rId5">
            <a:alphaModFix/>
          </a:blip>
          <a:srcRect/>
          <a:stretch/>
        </p:blipFill>
        <p:spPr>
          <a:xfrm>
            <a:off x="666301" y="139950"/>
            <a:ext cx="3177777" cy="1482149"/>
          </a:xfrm>
          <a:prstGeom prst="rect">
            <a:avLst/>
          </a:prstGeom>
          <a:noFill/>
          <a:ln>
            <a:noFill/>
          </a:ln>
        </p:spPr>
      </p:pic>
      <p:sp>
        <p:nvSpPr>
          <p:cNvPr id="274" name="Google Shape;274;p7"/>
          <p:cNvSpPr/>
          <p:nvPr/>
        </p:nvSpPr>
        <p:spPr>
          <a:xfrm>
            <a:off x="6468453" y="1511198"/>
            <a:ext cx="4449300" cy="3835604"/>
          </a:xfrm>
          <a:prstGeom prst="hexagon">
            <a:avLst>
              <a:gd name="adj" fmla="val 25000"/>
              <a:gd name="vf" fmla="val 115470"/>
            </a:avLst>
          </a:prstGeom>
          <a:blipFill rotWithShape="1">
            <a:blip r:embed="rId6">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7"/>
          <p:cNvSpPr/>
          <p:nvPr/>
        </p:nvSpPr>
        <p:spPr>
          <a:xfrm>
            <a:off x="6276754" y="4513754"/>
            <a:ext cx="3022806" cy="2605868"/>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7"/>
          <p:cNvSpPr/>
          <p:nvPr/>
        </p:nvSpPr>
        <p:spPr>
          <a:xfrm>
            <a:off x="6458864" y="4673693"/>
            <a:ext cx="2658585" cy="2291884"/>
          </a:xfrm>
          <a:prstGeom prst="hexagon">
            <a:avLst>
              <a:gd name="adj" fmla="val 25000"/>
              <a:gd name="vf" fmla="val 115470"/>
            </a:avLst>
          </a:prstGeom>
          <a:blipFill rotWithShape="1">
            <a:blip r:embed="rId7">
              <a:alphaModFix/>
            </a:blip>
            <a:stretch>
              <a:fillRect l="-2419" t="-14002" r="-2418" b="-14002"/>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98"/>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sz="2600" b="1" dirty="0">
                <a:solidFill>
                  <a:schemeClr val="tx1"/>
                </a:solidFill>
                <a:latin typeface="Arial Black"/>
                <a:ea typeface="Arial Black"/>
                <a:cs typeface="Arial Black"/>
                <a:sym typeface="Arial Black"/>
              </a:rPr>
              <a:t>HEALTH CONCERNS AND WHAT THEY TAKE </a:t>
            </a:r>
            <a:r>
              <a:rPr lang="en-US" sz="2600" dirty="0">
                <a:solidFill>
                  <a:schemeClr val="tx1"/>
                </a:solidFill>
                <a:latin typeface="Arial Black"/>
                <a:ea typeface="Arial Black"/>
                <a:cs typeface="Arial Black"/>
                <a:sym typeface="Arial Black"/>
              </a:rPr>
              <a:t>SUPPLEMENT </a:t>
            </a:r>
            <a:r>
              <a:rPr lang="en-US" sz="2600" b="1" dirty="0">
                <a:solidFill>
                  <a:schemeClr val="tx1"/>
                </a:solidFill>
                <a:latin typeface="Arial Black"/>
                <a:ea typeface="Arial Black"/>
                <a:cs typeface="Arial Black"/>
                <a:sym typeface="Arial Black"/>
              </a:rPr>
              <a:t>FOR (1st 10) ALL</a:t>
            </a:r>
            <a:endParaRPr sz="2600" dirty="0">
              <a:solidFill>
                <a:schemeClr val="tx1"/>
              </a:solidFill>
              <a:latin typeface="Arial Black"/>
              <a:ea typeface="Arial Black"/>
              <a:cs typeface="Arial Black"/>
              <a:sym typeface="Arial Black"/>
            </a:endParaRPr>
          </a:p>
        </p:txBody>
      </p:sp>
      <p:pic>
        <p:nvPicPr>
          <p:cNvPr id="914" name="Google Shape;914;p198" descr="Icon&#10;&#10;Description automatically generated"/>
          <p:cNvPicPr preferRelativeResize="0"/>
          <p:nvPr/>
        </p:nvPicPr>
        <p:blipFill rotWithShape="1">
          <a:blip r:embed="rId3">
            <a:alphaModFix/>
          </a:blip>
          <a:srcRect/>
          <a:stretch/>
        </p:blipFill>
        <p:spPr>
          <a:xfrm>
            <a:off x="491708" y="812419"/>
            <a:ext cx="457200" cy="457200"/>
          </a:xfrm>
          <a:prstGeom prst="rect">
            <a:avLst/>
          </a:prstGeom>
          <a:noFill/>
          <a:ln>
            <a:noFill/>
          </a:ln>
        </p:spPr>
      </p:pic>
      <p:sp>
        <p:nvSpPr>
          <p:cNvPr id="915" name="Google Shape;915;p198"/>
          <p:cNvSpPr txBox="1"/>
          <p:nvPr/>
        </p:nvSpPr>
        <p:spPr>
          <a:xfrm>
            <a:off x="0" y="6392837"/>
            <a:ext cx="8364511" cy="41545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0" i="0" u="none" strike="noStrike" kern="0" cap="none" spc="0" normalizeH="0" baseline="0" noProof="0" dirty="0">
                <a:ln>
                  <a:noFill/>
                </a:ln>
                <a:solidFill>
                  <a:srgbClr val="7F7F7F"/>
                </a:solidFill>
                <a:effectLst/>
                <a:uLnTx/>
                <a:uFillTx/>
                <a:latin typeface="Arial"/>
                <a:ea typeface="Arial"/>
                <a:cs typeface="Arial"/>
                <a:sym typeface="Arial"/>
              </a:rPr>
              <a:t>Note: n=2435. Results shown top 10 health concerns. Health Concerns Question: “Which of the following health conditions or concerns currently impact or impacted you within the past year?” </a:t>
            </a:r>
            <a:endParaRPr kumimoji="0" sz="1050" b="0" i="0" u="none" strike="noStrike" kern="0" cap="none" spc="0" normalizeH="0" baseline="0" noProof="0" dirty="0">
              <a:ln>
                <a:noFill/>
              </a:ln>
              <a:solidFill>
                <a:srgbClr val="7F7F7F"/>
              </a:solidFill>
              <a:effectLst/>
              <a:uLnTx/>
              <a:uFillTx/>
              <a:latin typeface="Arial"/>
              <a:ea typeface="Arial"/>
              <a:cs typeface="Arial"/>
              <a:sym typeface="Arial"/>
            </a:endParaRPr>
          </a:p>
        </p:txBody>
      </p:sp>
      <p:graphicFrame>
        <p:nvGraphicFramePr>
          <p:cNvPr id="916" name="Google Shape;916;p198"/>
          <p:cNvGraphicFramePr/>
          <p:nvPr/>
        </p:nvGraphicFramePr>
        <p:xfrm>
          <a:off x="838201" y="2074443"/>
          <a:ext cx="10515600" cy="4318394"/>
        </p:xfrm>
        <a:graphic>
          <a:graphicData uri="http://schemas.openxmlformats.org/drawingml/2006/chart">
            <c:chart xmlns:c="http://schemas.openxmlformats.org/drawingml/2006/chart" xmlns:r="http://schemas.openxmlformats.org/officeDocument/2006/relationships" r:id="rId4"/>
          </a:graphicData>
        </a:graphic>
      </p:graphicFrame>
      <p:sp>
        <p:nvSpPr>
          <p:cNvPr id="2" name="Google Shape;950;p34">
            <a:extLst>
              <a:ext uri="{FF2B5EF4-FFF2-40B4-BE49-F238E27FC236}">
                <a16:creationId xmlns:a16="http://schemas.microsoft.com/office/drawing/2014/main" id="{EF19B6D1-8E36-AAB6-74EF-870342F5547E}"/>
              </a:ext>
            </a:extLst>
          </p:cNvPr>
          <p:cNvSpPr txBox="1"/>
          <p:nvPr/>
        </p:nvSpPr>
        <p:spPr>
          <a:xfrm>
            <a:off x="948908" y="812419"/>
            <a:ext cx="10713900" cy="13849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Key Insights:</a:t>
            </a:r>
            <a:endParaRPr kumimoji="0" sz="1400" b="1" i="0" u="none" strike="noStrike" kern="0" cap="none" spc="0" normalizeH="0" baseline="0" noProof="0" dirty="0">
              <a:ln>
                <a:noFill/>
              </a:ln>
              <a:solidFill>
                <a:srgbClr val="000000"/>
              </a:solidFill>
              <a:effectLst/>
              <a:uLnTx/>
              <a:uFillTx/>
              <a:latin typeface="Arial"/>
              <a:ea typeface="Arial"/>
              <a:cs typeface="Arial"/>
              <a:sym typeface="Arial"/>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If we evaluate the gap (white space) between those currently consuming versus those willing to address a concern by consuming supplements, we find room for anxiety or stress, hair loss, joint or other pain, insomnia</a:t>
            </a:r>
            <a:r>
              <a:rPr kumimoji="0" lang="en-US" sz="1400" b="0" i="0" u="none" strike="noStrike" kern="0" cap="none" spc="0" normalizeH="0" baseline="0" noProof="0" dirty="0">
                <a:ln>
                  <a:noFill/>
                </a:ln>
                <a:solidFill>
                  <a:srgbClr val="000000"/>
                </a:solidFill>
                <a:effectLst/>
                <a:uLnTx/>
                <a:uFillTx/>
                <a:latin typeface="Arial"/>
                <a:cs typeface="Arial"/>
                <a:sym typeface="Arial"/>
              </a:rPr>
              <a:t>/</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sleep problems, mood and fatigue/tiredness. If we examine the gap between those willing to consume for a concern and all those with a concern, we see an education gap—specifically for anxiety or stress, skin health, digestive complaints, general health, hair loss, insomnia/sleep problems, mood and fatigue/tiredness.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96"/>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ATTRIBUTES INFLUENCING </a:t>
            </a:r>
            <a:br>
              <a:rPr lang="en-US" dirty="0">
                <a:solidFill>
                  <a:schemeClr val="tx1"/>
                </a:solidFill>
              </a:rPr>
            </a:br>
            <a:r>
              <a:rPr lang="en-US" dirty="0">
                <a:solidFill>
                  <a:schemeClr val="tx1"/>
                </a:solidFill>
              </a:rPr>
              <a:t>PURCHASE: US, AGE &amp; GENDER</a:t>
            </a:r>
            <a:endParaRPr dirty="0">
              <a:solidFill>
                <a:schemeClr val="tx1"/>
              </a:solidFill>
            </a:endParaRPr>
          </a:p>
        </p:txBody>
      </p:sp>
      <p:sp>
        <p:nvSpPr>
          <p:cNvPr id="1415" name="Google Shape;1415;p96"/>
          <p:cNvSpPr txBox="1"/>
          <p:nvPr/>
        </p:nvSpPr>
        <p:spPr>
          <a:xfrm>
            <a:off x="0" y="6304043"/>
            <a:ext cx="8229600" cy="55395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1000"/>
              <a:buFont typeface="Arial"/>
              <a:buNone/>
              <a:tabLst/>
              <a:defRPr/>
            </a:pPr>
            <a:r>
              <a:rPr kumimoji="0" lang="en-US" sz="1000" b="0" i="0" u="none" strike="noStrike" kern="0" cap="none" spc="0" normalizeH="0" baseline="0" noProof="0" dirty="0">
                <a:ln>
                  <a:noFill/>
                </a:ln>
                <a:solidFill>
                  <a:srgbClr val="7F7F7F"/>
                </a:solidFill>
                <a:effectLst/>
                <a:uLnTx/>
                <a:uFillTx/>
                <a:latin typeface="Arial"/>
                <a:cs typeface="Arial"/>
                <a:sym typeface="Arial"/>
              </a:rPr>
              <a:t>Note: US Female 18-25 n=33, US Male 18-25 n=46, US Female 26-34 n=78, US Male 26-34 n=82, US Female 35-44 n=78, US Male 35-44 n=103, US Female 45-54 n=66, US Male 45-54 n=48, US Female 55+ n=35, US Male 55+ n=19</a:t>
            </a:r>
            <a:r>
              <a:rPr kumimoji="0" lang="en-US" sz="1000" b="0" i="0" u="none" strike="noStrike" kern="0" cap="none" spc="0" normalizeH="0" baseline="0" noProof="0" dirty="0">
                <a:ln>
                  <a:noFill/>
                </a:ln>
                <a:solidFill>
                  <a:srgbClr val="7F7F7F"/>
                </a:solidFill>
                <a:effectLst/>
                <a:uLnTx/>
                <a:uFillTx/>
                <a:latin typeface="Arial"/>
                <a:ea typeface="Arial"/>
                <a:cs typeface="Arial"/>
                <a:sym typeface="Arial"/>
              </a:rPr>
              <a:t>. Question: “What are the most important attributes you look for when purchasing supplements?”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416" name="Google Shape;1416;p96" descr="Icon&#10;&#10;Description automatically generated"/>
          <p:cNvPicPr preferRelativeResize="0"/>
          <p:nvPr/>
        </p:nvPicPr>
        <p:blipFill rotWithShape="1">
          <a:blip r:embed="rId3">
            <a:alphaModFix/>
          </a:blip>
          <a:srcRect/>
          <a:stretch/>
        </p:blipFill>
        <p:spPr>
          <a:xfrm>
            <a:off x="838200" y="791024"/>
            <a:ext cx="457200" cy="457200"/>
          </a:xfrm>
          <a:prstGeom prst="rect">
            <a:avLst/>
          </a:prstGeom>
          <a:noFill/>
          <a:ln>
            <a:noFill/>
          </a:ln>
        </p:spPr>
      </p:pic>
      <p:graphicFrame>
        <p:nvGraphicFramePr>
          <p:cNvPr id="1418" name="Google Shape;1418;p96"/>
          <p:cNvGraphicFramePr/>
          <p:nvPr/>
        </p:nvGraphicFramePr>
        <p:xfrm>
          <a:off x="190831" y="1868993"/>
          <a:ext cx="12001169" cy="4515904"/>
        </p:xfrm>
        <a:graphic>
          <a:graphicData uri="http://schemas.openxmlformats.org/drawingml/2006/chart">
            <c:chart xmlns:c="http://schemas.openxmlformats.org/drawingml/2006/chart" xmlns:r="http://schemas.openxmlformats.org/officeDocument/2006/relationships" r:id="rId4"/>
          </a:graphicData>
        </a:graphic>
      </p:graphicFrame>
      <p:sp>
        <p:nvSpPr>
          <p:cNvPr id="2" name="Google Shape;1856;p96">
            <a:extLst>
              <a:ext uri="{FF2B5EF4-FFF2-40B4-BE49-F238E27FC236}">
                <a16:creationId xmlns:a16="http://schemas.microsoft.com/office/drawing/2014/main" id="{3401A24C-70C2-9998-1725-EF91A497F7C4}"/>
              </a:ext>
            </a:extLst>
          </p:cNvPr>
          <p:cNvSpPr txBox="1"/>
          <p:nvPr/>
        </p:nvSpPr>
        <p:spPr>
          <a:xfrm>
            <a:off x="1295399" y="791024"/>
            <a:ext cx="10705769" cy="11695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Key Insight:</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The health care professional response is quite strong in the US, and is the top response among females 55+ </a:t>
            </a:r>
            <a:r>
              <a:rPr kumimoji="0" lang="en-US" sz="1400" b="0" i="0" u="none" strike="noStrike" kern="0" cap="none" spc="0" normalizeH="0" baseline="0" noProof="0" dirty="0">
                <a:ln>
                  <a:noFill/>
                </a:ln>
                <a:solidFill>
                  <a:srgbClr val="000000"/>
                </a:solidFill>
                <a:effectLst/>
                <a:uLnTx/>
                <a:uFillTx/>
                <a:latin typeface="Arial"/>
                <a:cs typeface="Arial"/>
                <a:sym typeface="Arial"/>
              </a:rPr>
              <a:t>a</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nd males 26-34.</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Natural</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source shows a strong response from females 26-34 and males 18-25 and 55+, while not genetically </a:t>
            </a:r>
            <a:r>
              <a:rPr kumimoji="0" lang="en-US" sz="1400" b="0" i="0" u="none" strike="noStrike" kern="0" cap="none" spc="0" normalizeH="0" baseline="0" noProof="0" dirty="0">
                <a:ln>
                  <a:noFill/>
                </a:ln>
                <a:solidFill>
                  <a:srgbClr val="000000"/>
                </a:solidFill>
                <a:effectLst/>
                <a:uLnTx/>
                <a:uFillTx/>
                <a:latin typeface="Arial"/>
                <a:cs typeface="Arial"/>
                <a:sym typeface="Arial"/>
              </a:rPr>
              <a:t>modified has</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a high response from both females and males 18-25.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Addressing</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my specific health concerns resonates most with older females and males 55+.</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A84DD9E8-A6BD-C238-504A-704CFA92A662}"/>
              </a:ext>
            </a:extLst>
          </p:cNvPr>
          <p:cNvSpPr/>
          <p:nvPr/>
        </p:nvSpPr>
        <p:spPr>
          <a:xfrm>
            <a:off x="6074734" y="2721935"/>
            <a:ext cx="613144" cy="11802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245"/>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BRANDED INGREDIENT</a:t>
            </a:r>
            <a:br>
              <a:rPr lang="en-US" dirty="0">
                <a:solidFill>
                  <a:schemeClr val="tx1"/>
                </a:solidFill>
              </a:rPr>
            </a:br>
            <a:r>
              <a:rPr lang="en-US" dirty="0">
                <a:solidFill>
                  <a:schemeClr val="tx1"/>
                </a:solidFill>
              </a:rPr>
              <a:t>VALUE PROPOSITION: US, 2021-2025</a:t>
            </a:r>
            <a:endParaRPr dirty="0">
              <a:solidFill>
                <a:schemeClr val="tx1"/>
              </a:solidFill>
            </a:endParaRPr>
          </a:p>
        </p:txBody>
      </p:sp>
      <p:sp>
        <p:nvSpPr>
          <p:cNvPr id="1745" name="Google Shape;1745;p245"/>
          <p:cNvSpPr txBox="1"/>
          <p:nvPr/>
        </p:nvSpPr>
        <p:spPr>
          <a:xfrm>
            <a:off x="0" y="6304002"/>
            <a:ext cx="7772400" cy="5539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1000"/>
              <a:buFont typeface="Arial"/>
              <a:buNone/>
              <a:tabLst/>
              <a:defRPr/>
            </a:pPr>
            <a:r>
              <a:rPr kumimoji="0" lang="en-US" sz="1000" b="0" i="0" u="none" strike="noStrike" kern="0" cap="none" spc="0" normalizeH="0" baseline="0" noProof="0" dirty="0">
                <a:ln>
                  <a:noFill/>
                </a:ln>
                <a:solidFill>
                  <a:srgbClr val="7F7F7F"/>
                </a:solidFill>
                <a:effectLst/>
                <a:uLnTx/>
                <a:uFillTx/>
                <a:latin typeface="Arial"/>
                <a:ea typeface="Arial"/>
                <a:cs typeface="Arial"/>
                <a:sym typeface="Arial"/>
              </a:rPr>
              <a:t>Note: 2021 US n=281, 2022 US n=405, 2023 US n=229, 2024 US n=177, 2025 US </a:t>
            </a:r>
            <a:r>
              <a:rPr kumimoji="0" lang="en-US" sz="1000" b="0" i="0" u="none" strike="noStrike" kern="0" cap="none" spc="0" normalizeH="0" baseline="0" noProof="0">
                <a:ln>
                  <a:noFill/>
                </a:ln>
                <a:solidFill>
                  <a:srgbClr val="7F7F7F"/>
                </a:solidFill>
                <a:effectLst/>
                <a:uLnTx/>
                <a:uFillTx/>
                <a:latin typeface="Arial"/>
                <a:ea typeface="Arial"/>
                <a:cs typeface="Arial"/>
                <a:sym typeface="Arial"/>
              </a:rPr>
              <a:t>n=</a:t>
            </a:r>
            <a:r>
              <a:rPr kumimoji="0" lang="en-US" sz="1000" b="0" i="0" u="none" strike="noStrike" kern="0" cap="none" spc="0" normalizeH="0" baseline="0" noProof="0">
                <a:ln>
                  <a:noFill/>
                </a:ln>
                <a:solidFill>
                  <a:srgbClr val="7F7F7F"/>
                </a:solidFill>
                <a:effectLst/>
                <a:uLnTx/>
                <a:uFillTx/>
                <a:latin typeface="Arial"/>
                <a:cs typeface="Arial"/>
                <a:sym typeface="Arial"/>
              </a:rPr>
              <a:t>39</a:t>
            </a:r>
            <a:r>
              <a:rPr kumimoji="0" lang="en-US" sz="1000" b="0" i="0" u="none" strike="noStrike" kern="0" cap="none" spc="0" normalizeH="0" baseline="0" noProof="0">
                <a:ln>
                  <a:noFill/>
                </a:ln>
                <a:solidFill>
                  <a:srgbClr val="7F7F7F"/>
                </a:solidFill>
                <a:effectLst/>
                <a:uLnTx/>
                <a:uFillTx/>
                <a:latin typeface="Arial"/>
                <a:ea typeface="Arial"/>
                <a:cs typeface="Arial"/>
                <a:sym typeface="Arial"/>
              </a:rPr>
              <a:t>9</a:t>
            </a:r>
            <a:r>
              <a:rPr kumimoji="0" lang="en-US" sz="1000" b="0" i="0" u="none" strike="noStrike" kern="0" cap="none" spc="0" normalizeH="0" baseline="0" noProof="0" dirty="0">
                <a:ln>
                  <a:noFill/>
                </a:ln>
                <a:solidFill>
                  <a:srgbClr val="7F7F7F"/>
                </a:solidFill>
                <a:effectLst/>
                <a:uLnTx/>
                <a:uFillTx/>
                <a:latin typeface="Arial"/>
                <a:ea typeface="Arial"/>
                <a:cs typeface="Arial"/>
                <a:sym typeface="Arial"/>
              </a:rPr>
              <a:t>. Question: “When deciding which supplements to purchase, how important are the following qualities/values related to any branded ingredient?” Percentage of responses marked “Extremely Important”</a:t>
            </a:r>
            <a:endParaRPr kumimoji="0" sz="1000" b="0" i="0" u="none" strike="noStrike" kern="0" cap="none" spc="0" normalizeH="0" baseline="0" noProof="0" dirty="0">
              <a:ln>
                <a:noFill/>
              </a:ln>
              <a:solidFill>
                <a:srgbClr val="7F7F7F"/>
              </a:solidFill>
              <a:effectLst/>
              <a:uLnTx/>
              <a:uFillTx/>
              <a:latin typeface="Arial"/>
              <a:ea typeface="Arial"/>
              <a:cs typeface="Arial"/>
              <a:sym typeface="Arial"/>
            </a:endParaRPr>
          </a:p>
        </p:txBody>
      </p:sp>
      <p:pic>
        <p:nvPicPr>
          <p:cNvPr id="1746" name="Google Shape;1746;p245" descr="Icon&#10;&#10;Description automatically generated"/>
          <p:cNvPicPr preferRelativeResize="0"/>
          <p:nvPr/>
        </p:nvPicPr>
        <p:blipFill rotWithShape="1">
          <a:blip r:embed="rId3">
            <a:alphaModFix/>
          </a:blip>
          <a:srcRect/>
          <a:stretch/>
        </p:blipFill>
        <p:spPr>
          <a:xfrm>
            <a:off x="838200" y="791024"/>
            <a:ext cx="457200" cy="457200"/>
          </a:xfrm>
          <a:prstGeom prst="rect">
            <a:avLst/>
          </a:prstGeom>
          <a:noFill/>
          <a:ln>
            <a:noFill/>
          </a:ln>
        </p:spPr>
      </p:pic>
      <p:graphicFrame>
        <p:nvGraphicFramePr>
          <p:cNvPr id="1748" name="Google Shape;1748;p245"/>
          <p:cNvGraphicFramePr/>
          <p:nvPr/>
        </p:nvGraphicFramePr>
        <p:xfrm>
          <a:off x="206734" y="1507253"/>
          <a:ext cx="11985266" cy="4931478"/>
        </p:xfrm>
        <a:graphic>
          <a:graphicData uri="http://schemas.openxmlformats.org/drawingml/2006/chart">
            <c:chart xmlns:c="http://schemas.openxmlformats.org/drawingml/2006/chart" xmlns:r="http://schemas.openxmlformats.org/officeDocument/2006/relationships" r:id="rId4"/>
          </a:graphicData>
        </a:graphic>
      </p:graphicFrame>
      <p:sp>
        <p:nvSpPr>
          <p:cNvPr id="2" name="Google Shape;2374;p323">
            <a:extLst>
              <a:ext uri="{FF2B5EF4-FFF2-40B4-BE49-F238E27FC236}">
                <a16:creationId xmlns:a16="http://schemas.microsoft.com/office/drawing/2014/main" id="{B0794BD5-256F-BBCC-8816-B51181745C99}"/>
              </a:ext>
            </a:extLst>
          </p:cNvPr>
          <p:cNvSpPr txBox="1"/>
          <p:nvPr/>
        </p:nvSpPr>
        <p:spPr>
          <a:xfrm>
            <a:off x="1295400" y="791024"/>
            <a:ext cx="10058400"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Arial"/>
                <a:cs typeface="Arial"/>
                <a:sym typeface="Arial"/>
              </a:rPr>
              <a:t>Key Insight:</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In 2023 and 2024, we observed significant increases across the board, indicating that consumers are placing much more value on these qualities as part of the value proposition for branded ingredients. The response levels seen in 2024 have generally been maintained into 2025.</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The branded ingredient logo on the front of the package continues to rise.</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153"/>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TRUST: US, AGE &amp; GENDER</a:t>
            </a:r>
            <a:endParaRPr dirty="0">
              <a:solidFill>
                <a:schemeClr val="tx1"/>
              </a:solidFill>
            </a:endParaRPr>
          </a:p>
        </p:txBody>
      </p:sp>
      <p:sp>
        <p:nvSpPr>
          <p:cNvPr id="1981" name="Google Shape;1981;p153"/>
          <p:cNvSpPr txBox="1"/>
          <p:nvPr/>
        </p:nvSpPr>
        <p:spPr>
          <a:xfrm>
            <a:off x="0" y="6304043"/>
            <a:ext cx="8229600" cy="55395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1000"/>
              <a:buFont typeface="Arial"/>
              <a:buNone/>
              <a:tabLst/>
              <a:defRPr/>
            </a:pPr>
            <a:r>
              <a:rPr kumimoji="0" lang="en-US" sz="1000" b="0" i="0" u="none" strike="noStrike" kern="0" cap="none" spc="0" normalizeH="0" baseline="0" noProof="0" dirty="0">
                <a:ln>
                  <a:noFill/>
                </a:ln>
                <a:solidFill>
                  <a:srgbClr val="7F7F7F"/>
                </a:solidFill>
                <a:effectLst/>
                <a:uLnTx/>
                <a:uFillTx/>
                <a:latin typeface="Arial"/>
                <a:cs typeface="Arial"/>
                <a:sym typeface="Arial"/>
              </a:rPr>
              <a:t>Note: US Female 18-25 n=33, US Male 18-25 n=46, US Female 26-34 n=78, US Male 26-34 n=82, US Female 35-44 n=78, US Male 35-44 n=103, US Female 45-54 n=66, US Male 45-54 n=48, US Female 55+ n=35, US Male 55+ n=19</a:t>
            </a:r>
            <a:r>
              <a:rPr kumimoji="0" lang="en-US" sz="1000" b="0" i="0" u="none" strike="noStrike" kern="0" cap="none" spc="0" normalizeH="0" baseline="0" noProof="0" dirty="0">
                <a:ln>
                  <a:noFill/>
                </a:ln>
                <a:solidFill>
                  <a:srgbClr val="7F7F7F"/>
                </a:solidFill>
                <a:effectLst/>
                <a:uLnTx/>
                <a:uFillTx/>
                <a:latin typeface="Arial"/>
                <a:ea typeface="Arial"/>
                <a:cs typeface="Arial"/>
                <a:sym typeface="Arial"/>
              </a:rPr>
              <a:t>. Question: “What characteristics most encourage you to trust a supplement brand?”</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982" name="Google Shape;1982;p153" descr="Icon&#10;&#10;Description automatically generated"/>
          <p:cNvPicPr preferRelativeResize="0"/>
          <p:nvPr/>
        </p:nvPicPr>
        <p:blipFill rotWithShape="1">
          <a:blip r:embed="rId3">
            <a:alphaModFix/>
          </a:blip>
          <a:srcRect/>
          <a:stretch/>
        </p:blipFill>
        <p:spPr>
          <a:xfrm>
            <a:off x="525128" y="750963"/>
            <a:ext cx="457200" cy="457200"/>
          </a:xfrm>
          <a:prstGeom prst="rect">
            <a:avLst/>
          </a:prstGeom>
          <a:noFill/>
          <a:ln>
            <a:noFill/>
          </a:ln>
        </p:spPr>
      </p:pic>
      <p:graphicFrame>
        <p:nvGraphicFramePr>
          <p:cNvPr id="1984" name="Google Shape;1984;p153"/>
          <p:cNvGraphicFramePr/>
          <p:nvPr/>
        </p:nvGraphicFramePr>
        <p:xfrm>
          <a:off x="80387" y="1838248"/>
          <a:ext cx="12111613" cy="4538695"/>
        </p:xfrm>
        <a:graphic>
          <a:graphicData uri="http://schemas.openxmlformats.org/drawingml/2006/chart">
            <c:chart xmlns:c="http://schemas.openxmlformats.org/drawingml/2006/chart" xmlns:r="http://schemas.openxmlformats.org/officeDocument/2006/relationships" r:id="rId4"/>
          </a:graphicData>
        </a:graphic>
      </p:graphicFrame>
      <p:sp>
        <p:nvSpPr>
          <p:cNvPr id="2" name="Google Shape;2455;p153">
            <a:extLst>
              <a:ext uri="{FF2B5EF4-FFF2-40B4-BE49-F238E27FC236}">
                <a16:creationId xmlns:a16="http://schemas.microsoft.com/office/drawing/2014/main" id="{F7BB8901-968E-78D1-0AA8-20108680FCAC}"/>
              </a:ext>
            </a:extLst>
          </p:cNvPr>
          <p:cNvSpPr txBox="1"/>
          <p:nvPr/>
        </p:nvSpPr>
        <p:spPr>
          <a:xfrm>
            <a:off x="982328" y="668738"/>
            <a:ext cx="10896600" cy="11695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Key Insights: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Among US respondents, we see notable overrepresentation of females over 55 and </a:t>
            </a:r>
            <a:r>
              <a:rPr kumimoji="0" lang="en-US" sz="1400" b="0" i="0" u="none" strike="noStrike" kern="0" cap="none" spc="0" normalizeH="0" baseline="0" noProof="0" dirty="0">
                <a:ln>
                  <a:noFill/>
                </a:ln>
                <a:solidFill>
                  <a:srgbClr val="000000"/>
                </a:solidFill>
                <a:effectLst/>
                <a:uLnTx/>
                <a:uFillTx/>
                <a:latin typeface="Arial"/>
                <a:cs typeface="Arial"/>
                <a:sym typeface="Arial"/>
              </a:rPr>
              <a:t>those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aged </a:t>
            </a:r>
            <a:r>
              <a:rPr kumimoji="0" lang="en-US" sz="1400" b="0" i="0" u="none" strike="noStrike" kern="0" cap="none" spc="0" normalizeH="0" baseline="0" noProof="0" dirty="0">
                <a:ln>
                  <a:noFill/>
                </a:ln>
                <a:solidFill>
                  <a:srgbClr val="000000"/>
                </a:solidFill>
                <a:effectLst/>
                <a:uLnTx/>
                <a:uFillTx/>
                <a:latin typeface="Arial"/>
                <a:cs typeface="Arial"/>
                <a:sym typeface="Arial"/>
              </a:rPr>
              <a:t>45-54 when</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it comes to </a:t>
            </a:r>
            <a:r>
              <a:rPr kumimoji="0" lang="en-US" sz="1400" b="0" i="0" u="none" strike="noStrike" kern="0" cap="none" spc="0" normalizeH="0" baseline="0" noProof="0" dirty="0">
                <a:ln>
                  <a:noFill/>
                </a:ln>
                <a:solidFill>
                  <a:srgbClr val="000000"/>
                </a:solidFill>
                <a:effectLst/>
                <a:uLnTx/>
                <a:uFillTx/>
                <a:latin typeface="Arial"/>
                <a:cs typeface="Arial"/>
                <a:sym typeface="Arial"/>
              </a:rPr>
              <a:t>recommendations</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from a healthcare professional</a:t>
            </a:r>
            <a:r>
              <a:rPr kumimoji="0" lang="en-US" sz="1400" b="0" i="0" u="none" strike="noStrike" kern="0" cap="none" spc="0" normalizeH="0" baseline="0" noProof="0" dirty="0">
                <a:ln>
                  <a:noFill/>
                </a:ln>
                <a:solidFill>
                  <a:srgbClr val="000000"/>
                </a:solidFill>
                <a:effectLst/>
                <a:uLnTx/>
                <a:uFillTx/>
                <a:latin typeface="Arial"/>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Consistent</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product quality strongly influences trust, especially for males 18-25 and males and females 26-34. </a:t>
            </a:r>
            <a:r>
              <a:rPr kumimoji="0" lang="en-US" sz="1400" b="0" i="0" u="none" strike="noStrike" kern="0" cap="none" spc="0" normalizeH="0" baseline="0" noProof="0" dirty="0">
                <a:ln>
                  <a:noFill/>
                </a:ln>
                <a:solidFill>
                  <a:srgbClr val="000000"/>
                </a:solidFill>
                <a:effectLst/>
                <a:uLnTx/>
                <a:uFillTx/>
                <a:latin typeface="Arial"/>
                <a:cs typeface="Arial"/>
                <a:sym typeface="Arial"/>
              </a:rPr>
              <a:t>Clinical</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research on the brand is particularly strong for females 18-25, 26-34 and males 55+. </a:t>
            </a:r>
            <a:r>
              <a:rPr kumimoji="0" lang="en-US" sz="1400" b="0" i="0" u="none" strike="noStrike" kern="0" cap="none" spc="0" normalizeH="0" baseline="0" noProof="0" dirty="0">
                <a:ln>
                  <a:noFill/>
                </a:ln>
                <a:solidFill>
                  <a:srgbClr val="000000"/>
                </a:solidFill>
                <a:effectLst/>
                <a:uLnTx/>
                <a:uFillTx/>
                <a:latin typeface="Arial"/>
                <a:cs typeface="Arial"/>
                <a:sym typeface="Arial"/>
              </a:rPr>
              <a:t>Clinical</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research on </a:t>
            </a:r>
            <a:r>
              <a:rPr kumimoji="0" lang="en-US" sz="1400" b="0" i="0" u="none" strike="noStrike" kern="0" cap="none" spc="0" normalizeH="0" baseline="0" noProof="0" dirty="0">
                <a:ln>
                  <a:noFill/>
                </a:ln>
                <a:solidFill>
                  <a:srgbClr val="000000"/>
                </a:solidFill>
                <a:effectLst/>
                <a:uLnTx/>
                <a:uFillTx/>
                <a:latin typeface="Arial"/>
                <a:cs typeface="Arial"/>
                <a:sym typeface="Arial"/>
              </a:rPr>
              <a:t>the</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ingredient is also a major driver.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2AF20546-EEE2-16AF-D7B9-AB2C88080A61}"/>
              </a:ext>
            </a:extLst>
          </p:cNvPr>
          <p:cNvSpPr/>
          <p:nvPr/>
        </p:nvSpPr>
        <p:spPr>
          <a:xfrm>
            <a:off x="3189767" y="2679405"/>
            <a:ext cx="510363" cy="1424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DF4078-D8EE-E32E-7297-ED97DE2A2E5D}"/>
              </a:ext>
            </a:extLst>
          </p:cNvPr>
          <p:cNvSpPr/>
          <p:nvPr/>
        </p:nvSpPr>
        <p:spPr>
          <a:xfrm>
            <a:off x="9675630" y="2551814"/>
            <a:ext cx="627321" cy="15204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9"/>
        <p:cNvGrpSpPr/>
        <p:nvPr/>
      </p:nvGrpSpPr>
      <p:grpSpPr>
        <a:xfrm>
          <a:off x="0" y="0"/>
          <a:ext cx="0" cy="0"/>
          <a:chOff x="0" y="0"/>
          <a:chExt cx="0" cy="0"/>
        </a:xfrm>
      </p:grpSpPr>
      <p:sp>
        <p:nvSpPr>
          <p:cNvPr id="2010" name="Google Shape;2010;p257"/>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COLLAGEN LABEL CHARACTERISTICS: </a:t>
            </a:r>
            <a:br>
              <a:rPr lang="en-US" dirty="0">
                <a:solidFill>
                  <a:schemeClr val="tx1"/>
                </a:solidFill>
              </a:rPr>
            </a:br>
            <a:r>
              <a:rPr lang="en-US" dirty="0">
                <a:solidFill>
                  <a:schemeClr val="tx1"/>
                </a:solidFill>
              </a:rPr>
              <a:t>US, AGE &amp; GENDER</a:t>
            </a:r>
            <a:endParaRPr dirty="0">
              <a:solidFill>
                <a:schemeClr val="tx1"/>
              </a:solidFill>
            </a:endParaRPr>
          </a:p>
        </p:txBody>
      </p:sp>
      <p:sp>
        <p:nvSpPr>
          <p:cNvPr id="2011" name="Google Shape;2011;p257"/>
          <p:cNvSpPr txBox="1"/>
          <p:nvPr/>
        </p:nvSpPr>
        <p:spPr>
          <a:xfrm>
            <a:off x="0" y="6360395"/>
            <a:ext cx="8424672" cy="55395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1000"/>
              <a:buFont typeface="Arial"/>
              <a:buNone/>
              <a:tabLst/>
              <a:defRPr/>
            </a:pPr>
            <a:r>
              <a:rPr kumimoji="0" lang="en-US" sz="1000" b="0" i="0" u="none" strike="noStrike" kern="0" cap="none" spc="0" normalizeH="0" baseline="0" noProof="0" dirty="0">
                <a:ln>
                  <a:noFill/>
                </a:ln>
                <a:solidFill>
                  <a:srgbClr val="7F7F7F"/>
                </a:solidFill>
                <a:effectLst/>
                <a:uLnTx/>
                <a:uFillTx/>
                <a:latin typeface="Arial"/>
                <a:cs typeface="Arial"/>
                <a:sym typeface="Arial"/>
              </a:rPr>
              <a:t>Note: US Female 18-25 n=17, US Male 18-25 n=19, US Female 26-34 n=50, US Male 26-34 n=34, US Female 35-44 n=54, US Male 35-44 n=49, US Female 45-54 n=42, US Male 45-54 n=23, US Female 55+ n=23, US Male 55+ n=16</a:t>
            </a:r>
            <a:r>
              <a:rPr kumimoji="0" lang="en-US" sz="1000" b="0" i="0" u="none" strike="noStrike" kern="0" cap="none" spc="0" normalizeH="0" baseline="0" noProof="0" dirty="0">
                <a:ln>
                  <a:noFill/>
                </a:ln>
                <a:solidFill>
                  <a:srgbClr val="7F7F7F"/>
                </a:solidFill>
                <a:effectLst/>
                <a:uLnTx/>
                <a:uFillTx/>
                <a:latin typeface="Arial"/>
                <a:ea typeface="Arial"/>
                <a:cs typeface="Arial"/>
                <a:sym typeface="Arial"/>
              </a:rPr>
              <a:t>. Question: “When you select what Collagen to purchase, what characteristics do you look for on the label?”</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12" name="Google Shape;2012;p257" descr="Icon&#10;&#10;Description automatically generated"/>
          <p:cNvPicPr preferRelativeResize="0"/>
          <p:nvPr/>
        </p:nvPicPr>
        <p:blipFill rotWithShape="1">
          <a:blip r:embed="rId3">
            <a:alphaModFix/>
          </a:blip>
          <a:srcRect/>
          <a:stretch/>
        </p:blipFill>
        <p:spPr>
          <a:xfrm>
            <a:off x="838200" y="791024"/>
            <a:ext cx="457200" cy="457200"/>
          </a:xfrm>
          <a:prstGeom prst="rect">
            <a:avLst/>
          </a:prstGeom>
          <a:noFill/>
          <a:ln>
            <a:noFill/>
          </a:ln>
        </p:spPr>
      </p:pic>
      <p:graphicFrame>
        <p:nvGraphicFramePr>
          <p:cNvPr id="2014" name="Google Shape;2014;p257"/>
          <p:cNvGraphicFramePr/>
          <p:nvPr/>
        </p:nvGraphicFramePr>
        <p:xfrm>
          <a:off x="206734" y="1838848"/>
          <a:ext cx="11985266" cy="4546048"/>
        </p:xfrm>
        <a:graphic>
          <a:graphicData uri="http://schemas.openxmlformats.org/drawingml/2006/chart">
            <c:chart xmlns:c="http://schemas.openxmlformats.org/drawingml/2006/chart" xmlns:r="http://schemas.openxmlformats.org/officeDocument/2006/relationships" r:id="rId4"/>
          </a:graphicData>
        </a:graphic>
      </p:graphicFrame>
      <p:sp>
        <p:nvSpPr>
          <p:cNvPr id="2" name="Google Shape;2642;p333">
            <a:extLst>
              <a:ext uri="{FF2B5EF4-FFF2-40B4-BE49-F238E27FC236}">
                <a16:creationId xmlns:a16="http://schemas.microsoft.com/office/drawing/2014/main" id="{42611D8F-EE9B-6ECE-2C04-0764C3293528}"/>
              </a:ext>
            </a:extLst>
          </p:cNvPr>
          <p:cNvSpPr txBox="1"/>
          <p:nvPr/>
        </p:nvSpPr>
        <p:spPr>
          <a:xfrm>
            <a:off x="1295400" y="779730"/>
            <a:ext cx="10058400" cy="11695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Key Insights:</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US results are very scattered. Just looking for collagen is high among males 26-34; </a:t>
            </a:r>
            <a:r>
              <a:rPr kumimoji="0" lang="en-US" sz="1400" b="0" i="0" u="none" strike="noStrike" kern="0" cap="none" spc="0" normalizeH="0" baseline="0" noProof="0" dirty="0">
                <a:ln>
                  <a:noFill/>
                </a:ln>
                <a:solidFill>
                  <a:srgbClr val="000000"/>
                </a:solidFill>
                <a:effectLst/>
                <a:uLnTx/>
                <a:uFillTx/>
                <a:latin typeface="Arial"/>
                <a:cs typeface="Arial"/>
                <a:sym typeface="Arial"/>
              </a:rPr>
              <a:t>collagen</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peptides tend to skew older. A </a:t>
            </a:r>
            <a:r>
              <a:rPr kumimoji="0" lang="en-US" sz="1400" b="0" i="0" u="none" strike="noStrike" kern="0" cap="none" spc="0" normalizeH="0" baseline="0" noProof="0" dirty="0">
                <a:ln>
                  <a:noFill/>
                </a:ln>
                <a:solidFill>
                  <a:srgbClr val="000000"/>
                </a:solidFill>
                <a:effectLst/>
                <a:uLnTx/>
                <a:uFillTx/>
                <a:latin typeface="Arial"/>
                <a:cs typeface="Arial"/>
                <a:sym typeface="Arial"/>
              </a:rPr>
              <a:t>good</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amino acid profile is common among younger males.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A </a:t>
            </a:r>
            <a:r>
              <a:rPr kumimoji="0" lang="en-US" sz="1400" b="0" i="0" u="none" strike="noStrike" kern="0" cap="none" spc="0" normalizeH="0" baseline="0" noProof="0" dirty="0">
                <a:ln>
                  <a:noFill/>
                </a:ln>
                <a:solidFill>
                  <a:srgbClr val="000000"/>
                </a:solidFill>
                <a:effectLst/>
                <a:uLnTx/>
                <a:uFillTx/>
                <a:latin typeface="Arial"/>
                <a:cs typeface="Arial"/>
                <a:sym typeface="Arial"/>
              </a:rPr>
              <a:t>values-based</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seal or certification is most popular among females 18-25, followed by males 35-44. </a:t>
            </a:r>
            <a:r>
              <a:rPr kumimoji="0" lang="en-US" sz="1400" b="0" i="0" u="none" strike="noStrike" kern="0" cap="none" spc="0" normalizeH="0" baseline="0" noProof="0" dirty="0">
                <a:ln>
                  <a:noFill/>
                </a:ln>
                <a:solidFill>
                  <a:srgbClr val="000000"/>
                </a:solidFill>
                <a:effectLst/>
                <a:uLnTx/>
                <a:uFillTx/>
                <a:latin typeface="Arial"/>
                <a:cs typeface="Arial"/>
                <a:sym typeface="Arial"/>
              </a:rPr>
              <a:t>Type</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II shows the strongest results for males 55+ and then males 35-44.</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2046" name="Google Shape;2046;p261"/>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PREFERRED SOURCE OF COLLAGEN: </a:t>
            </a:r>
            <a:br>
              <a:rPr lang="en-US" dirty="0">
                <a:solidFill>
                  <a:schemeClr val="tx1"/>
                </a:solidFill>
              </a:rPr>
            </a:br>
            <a:r>
              <a:rPr lang="en-US" dirty="0">
                <a:solidFill>
                  <a:schemeClr val="tx1"/>
                </a:solidFill>
              </a:rPr>
              <a:t>US, AGE &amp; GENDER</a:t>
            </a:r>
            <a:endParaRPr dirty="0">
              <a:solidFill>
                <a:schemeClr val="tx1"/>
              </a:solidFill>
            </a:endParaRPr>
          </a:p>
        </p:txBody>
      </p:sp>
      <p:sp>
        <p:nvSpPr>
          <p:cNvPr id="2047" name="Google Shape;2047;p261"/>
          <p:cNvSpPr txBox="1"/>
          <p:nvPr/>
        </p:nvSpPr>
        <p:spPr>
          <a:xfrm>
            <a:off x="0" y="6323819"/>
            <a:ext cx="8461248" cy="55395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1000"/>
              <a:buFont typeface="Arial"/>
              <a:buNone/>
              <a:tabLst/>
              <a:defRPr/>
            </a:pPr>
            <a:r>
              <a:rPr kumimoji="0" lang="en-US" sz="1000" b="0" i="0" u="none" strike="noStrike" kern="0" cap="none" spc="0" normalizeH="0" baseline="0" noProof="0" dirty="0">
                <a:ln>
                  <a:noFill/>
                </a:ln>
                <a:solidFill>
                  <a:srgbClr val="7F7F7F"/>
                </a:solidFill>
                <a:effectLst/>
                <a:uLnTx/>
                <a:uFillTx/>
                <a:latin typeface="Arial"/>
                <a:cs typeface="Arial"/>
                <a:sym typeface="Arial"/>
              </a:rPr>
              <a:t>Note: US Female 18-25 n=17, US Male 18-25 n=19, US Female 26-34 n=50, US Male 26-34 n=34, US Female 35-44 n=54, US Male 35-44 n=49, US Female 45-54 n=42, US Male 45-54 n=23, US Female 55+ n=23, US Male 55+ n=16</a:t>
            </a:r>
            <a:r>
              <a:rPr kumimoji="0" lang="en-US" sz="1000" b="0" i="0" u="none" strike="noStrike" kern="0" cap="none" spc="0" normalizeH="0" baseline="0" noProof="0" dirty="0">
                <a:ln>
                  <a:noFill/>
                </a:ln>
                <a:solidFill>
                  <a:srgbClr val="7F7F7F"/>
                </a:solidFill>
                <a:effectLst/>
                <a:uLnTx/>
                <a:uFillTx/>
                <a:latin typeface="Arial"/>
                <a:ea typeface="Arial"/>
                <a:cs typeface="Arial"/>
                <a:sym typeface="Arial"/>
              </a:rPr>
              <a:t>. Question: “When you select what Collagen to purchase, what source(s) of collagen do you look for?”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48" name="Google Shape;2048;p261" descr="Icon&#10;&#10;Description automatically generated"/>
          <p:cNvPicPr preferRelativeResize="0"/>
          <p:nvPr/>
        </p:nvPicPr>
        <p:blipFill rotWithShape="1">
          <a:blip r:embed="rId3">
            <a:alphaModFix/>
          </a:blip>
          <a:srcRect/>
          <a:stretch/>
        </p:blipFill>
        <p:spPr>
          <a:xfrm>
            <a:off x="838200" y="791024"/>
            <a:ext cx="457200" cy="457200"/>
          </a:xfrm>
          <a:prstGeom prst="rect">
            <a:avLst/>
          </a:prstGeom>
          <a:noFill/>
          <a:ln>
            <a:noFill/>
          </a:ln>
        </p:spPr>
      </p:pic>
      <p:graphicFrame>
        <p:nvGraphicFramePr>
          <p:cNvPr id="2050" name="Google Shape;2050;p261"/>
          <p:cNvGraphicFramePr/>
          <p:nvPr/>
        </p:nvGraphicFramePr>
        <p:xfrm>
          <a:off x="206734" y="1828799"/>
          <a:ext cx="11985266" cy="4556097"/>
        </p:xfrm>
        <a:graphic>
          <a:graphicData uri="http://schemas.openxmlformats.org/drawingml/2006/chart">
            <c:chart xmlns:c="http://schemas.openxmlformats.org/drawingml/2006/chart" xmlns:r="http://schemas.openxmlformats.org/officeDocument/2006/relationships" r:id="rId4"/>
          </a:graphicData>
        </a:graphic>
      </p:graphicFrame>
      <p:sp>
        <p:nvSpPr>
          <p:cNvPr id="2" name="Google Shape;2678;p336">
            <a:extLst>
              <a:ext uri="{FF2B5EF4-FFF2-40B4-BE49-F238E27FC236}">
                <a16:creationId xmlns:a16="http://schemas.microsoft.com/office/drawing/2014/main" id="{C6162297-2B65-DFF8-E596-9780578C105C}"/>
              </a:ext>
            </a:extLst>
          </p:cNvPr>
          <p:cNvSpPr txBox="1"/>
          <p:nvPr/>
        </p:nvSpPr>
        <p:spPr>
          <a:xfrm>
            <a:off x="1295400" y="771190"/>
            <a:ext cx="10058400" cy="11695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Key Insight:</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In the US, males predominantly select for chicken collagen consumption, especially those 35-44, followed by 18-25, then 26-34 and 45-54. Females are less likely to pay attention to the source, especially those 18-25 and 55+.</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For marine, the top response also comes from males 18-25 and overall tends to skew male. Combination formulas are more sought </a:t>
            </a:r>
            <a:r>
              <a:rPr kumimoji="0" lang="en-US" sz="1400" b="0" i="0" u="none" strike="noStrike" kern="0" cap="none" spc="0" normalizeH="0" baseline="0" noProof="0" dirty="0">
                <a:ln>
                  <a:noFill/>
                </a:ln>
                <a:solidFill>
                  <a:srgbClr val="000000"/>
                </a:solidFill>
                <a:effectLst/>
                <a:uLnTx/>
                <a:uFillTx/>
                <a:latin typeface="Arial"/>
                <a:cs typeface="Arial"/>
                <a:sym typeface="Arial"/>
              </a:rPr>
              <a:t>after than</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in the global data.</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2091" name="Google Shape;2091;p266"/>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VEGETARIAN COLLAGEN: US, 2023-2025</a:t>
            </a:r>
            <a:endParaRPr dirty="0">
              <a:solidFill>
                <a:schemeClr val="tx1"/>
              </a:solidFill>
            </a:endParaRPr>
          </a:p>
        </p:txBody>
      </p:sp>
      <p:sp>
        <p:nvSpPr>
          <p:cNvPr id="2092" name="Google Shape;2092;p266"/>
          <p:cNvSpPr txBox="1"/>
          <p:nvPr/>
        </p:nvSpPr>
        <p:spPr>
          <a:xfrm>
            <a:off x="0" y="6457890"/>
            <a:ext cx="7772400"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1000"/>
              <a:buFont typeface="Arial"/>
              <a:buNone/>
              <a:tabLst/>
              <a:defRPr/>
            </a:pPr>
            <a:r>
              <a:rPr kumimoji="0" lang="en-US" sz="1000" b="0" i="0" u="none" strike="noStrike" kern="0" cap="none" spc="0" normalizeH="0" baseline="0" noProof="0" dirty="0">
                <a:ln>
                  <a:noFill/>
                </a:ln>
                <a:solidFill>
                  <a:srgbClr val="7F7F7F"/>
                </a:solidFill>
                <a:effectLst/>
                <a:uLnTx/>
                <a:uFillTx/>
                <a:latin typeface="Arial"/>
                <a:ea typeface="Arial"/>
                <a:cs typeface="Arial"/>
                <a:sym typeface="Arial"/>
              </a:rPr>
              <a:t>Note: 2023 US n=90, 2024 US n=72, 2025 US n=68. Question: “You selected that you prefer a vegetarian source collagen in the previous question. Can you please share more information about what you look for when choosing your vegetarian collagen?”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093" name="Google Shape;2093;p266" descr="Icon&#10;&#10;Description automatically generated"/>
          <p:cNvPicPr preferRelativeResize="0"/>
          <p:nvPr/>
        </p:nvPicPr>
        <p:blipFill rotWithShape="1">
          <a:blip r:embed="rId3">
            <a:alphaModFix/>
          </a:blip>
          <a:srcRect/>
          <a:stretch/>
        </p:blipFill>
        <p:spPr>
          <a:xfrm>
            <a:off x="838200" y="791024"/>
            <a:ext cx="457200" cy="457200"/>
          </a:xfrm>
          <a:prstGeom prst="rect">
            <a:avLst/>
          </a:prstGeom>
          <a:noFill/>
          <a:ln>
            <a:noFill/>
          </a:ln>
        </p:spPr>
      </p:pic>
      <p:graphicFrame>
        <p:nvGraphicFramePr>
          <p:cNvPr id="2095" name="Google Shape;2095;p266"/>
          <p:cNvGraphicFramePr/>
          <p:nvPr/>
        </p:nvGraphicFramePr>
        <p:xfrm>
          <a:off x="206734" y="1424191"/>
          <a:ext cx="11985266" cy="4960706"/>
        </p:xfrm>
        <a:graphic>
          <a:graphicData uri="http://schemas.openxmlformats.org/drawingml/2006/chart">
            <c:chart xmlns:c="http://schemas.openxmlformats.org/drawingml/2006/chart" xmlns:r="http://schemas.openxmlformats.org/officeDocument/2006/relationships" r:id="rId4"/>
          </a:graphicData>
        </a:graphic>
      </p:graphicFrame>
      <p:sp>
        <p:nvSpPr>
          <p:cNvPr id="2" name="Google Shape;2723;p166">
            <a:extLst>
              <a:ext uri="{FF2B5EF4-FFF2-40B4-BE49-F238E27FC236}">
                <a16:creationId xmlns:a16="http://schemas.microsoft.com/office/drawing/2014/main" id="{552B4045-28E9-BE45-F00D-A669A6DE31CC}"/>
              </a:ext>
            </a:extLst>
          </p:cNvPr>
          <p:cNvSpPr txBox="1"/>
          <p:nvPr/>
        </p:nvSpPr>
        <p:spPr>
          <a:xfrm>
            <a:off x="1295400" y="791024"/>
            <a:ext cx="1005840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Key Insight: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The </a:t>
            </a:r>
            <a:r>
              <a:rPr kumimoji="0" lang="en-US" sz="1400" b="0" i="0" u="none" strike="noStrike" kern="0" cap="none" spc="0" normalizeH="0" baseline="0" noProof="0" dirty="0">
                <a:ln>
                  <a:noFill/>
                </a:ln>
                <a:solidFill>
                  <a:srgbClr val="000000"/>
                </a:solidFill>
                <a:effectLst/>
                <a:uLnTx/>
                <a:uFillTx/>
                <a:latin typeface="Arial"/>
                <a:cs typeface="Arial"/>
                <a:sym typeface="Arial"/>
              </a:rPr>
              <a:t>collagen</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source labeled as vegetarian rose sharply year over year.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sp>
        <p:nvSpPr>
          <p:cNvPr id="2190" name="Google Shape;2190;p277"/>
          <p:cNvSpPr txBox="1">
            <a:spLocks noGrp="1"/>
          </p:cNvSpPr>
          <p:nvPr>
            <p:ph type="title"/>
          </p:nvPr>
        </p:nvSpPr>
        <p:spPr>
          <a:xfrm>
            <a:off x="838200" y="224287"/>
            <a:ext cx="10515600" cy="4567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Black"/>
              <a:buNone/>
            </a:pPr>
            <a:r>
              <a:rPr lang="en-US" dirty="0">
                <a:solidFill>
                  <a:schemeClr val="tx1"/>
                </a:solidFill>
              </a:rPr>
              <a:t>COLLAGEN USAGE DRIVERS: </a:t>
            </a:r>
            <a:br>
              <a:rPr lang="en-US" dirty="0">
                <a:solidFill>
                  <a:schemeClr val="tx1"/>
                </a:solidFill>
              </a:rPr>
            </a:br>
            <a:r>
              <a:rPr lang="en-US" dirty="0">
                <a:solidFill>
                  <a:schemeClr val="tx1"/>
                </a:solidFill>
              </a:rPr>
              <a:t>US, AGE &amp; GENDER</a:t>
            </a:r>
            <a:endParaRPr dirty="0">
              <a:solidFill>
                <a:schemeClr val="tx1"/>
              </a:solidFill>
            </a:endParaRPr>
          </a:p>
        </p:txBody>
      </p:sp>
      <p:sp>
        <p:nvSpPr>
          <p:cNvPr id="2191" name="Google Shape;2191;p277"/>
          <p:cNvSpPr txBox="1"/>
          <p:nvPr/>
        </p:nvSpPr>
        <p:spPr>
          <a:xfrm>
            <a:off x="0" y="6457931"/>
            <a:ext cx="8428892"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1000"/>
              <a:buFont typeface="Arial"/>
              <a:buNone/>
              <a:tabLst/>
              <a:defRPr/>
            </a:pPr>
            <a:r>
              <a:rPr kumimoji="0" lang="en-US" sz="900" b="0" i="0" u="none" strike="noStrike" kern="0" cap="none" spc="0" normalizeH="0" baseline="0" noProof="0" dirty="0">
                <a:ln>
                  <a:noFill/>
                </a:ln>
                <a:solidFill>
                  <a:srgbClr val="7F7F7F"/>
                </a:solidFill>
                <a:effectLst/>
                <a:uLnTx/>
                <a:uFillTx/>
                <a:latin typeface="Arial"/>
                <a:cs typeface="Arial"/>
                <a:sym typeface="Arial"/>
              </a:rPr>
              <a:t>Note: US Female 18-25 n=17, US Male 18-25 n=19, US Female 26-34 n=50, US Male 26-34 n=34, US Female 35-44 n=54, US Male 35-44 n=49, US Female 45-54 n=42, US Male 45-54 n=23, US Female 55+ n=23, US Male 55+ n=16</a:t>
            </a:r>
            <a:r>
              <a:rPr kumimoji="0" lang="en-US" sz="900" b="0" i="0" u="none" strike="noStrike" kern="0" cap="none" spc="0" normalizeH="0" baseline="0" noProof="0" dirty="0">
                <a:ln>
                  <a:noFill/>
                </a:ln>
                <a:solidFill>
                  <a:srgbClr val="7F7F7F"/>
                </a:solidFill>
                <a:effectLst/>
                <a:uLnTx/>
                <a:uFillTx/>
                <a:latin typeface="Arial"/>
                <a:ea typeface="Arial"/>
                <a:cs typeface="Arial"/>
                <a:sym typeface="Arial"/>
              </a:rPr>
              <a:t>. Question: “What would cause you start taking or take more collagen?”</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192" name="Google Shape;2192;p277" descr="Icon&#10;&#10;Description automatically generated"/>
          <p:cNvPicPr preferRelativeResize="0"/>
          <p:nvPr/>
        </p:nvPicPr>
        <p:blipFill rotWithShape="1">
          <a:blip r:embed="rId3">
            <a:alphaModFix/>
          </a:blip>
          <a:srcRect/>
          <a:stretch/>
        </p:blipFill>
        <p:spPr>
          <a:xfrm>
            <a:off x="838200" y="791024"/>
            <a:ext cx="457200" cy="457200"/>
          </a:xfrm>
          <a:prstGeom prst="rect">
            <a:avLst/>
          </a:prstGeom>
          <a:noFill/>
          <a:ln>
            <a:noFill/>
          </a:ln>
        </p:spPr>
      </p:pic>
      <p:graphicFrame>
        <p:nvGraphicFramePr>
          <p:cNvPr id="2194" name="Google Shape;2194;p277"/>
          <p:cNvGraphicFramePr/>
          <p:nvPr/>
        </p:nvGraphicFramePr>
        <p:xfrm>
          <a:off x="206734" y="1601744"/>
          <a:ext cx="11985266" cy="4960706"/>
        </p:xfrm>
        <a:graphic>
          <a:graphicData uri="http://schemas.openxmlformats.org/drawingml/2006/chart">
            <c:chart xmlns:c="http://schemas.openxmlformats.org/drawingml/2006/chart" xmlns:r="http://schemas.openxmlformats.org/officeDocument/2006/relationships" r:id="rId4"/>
          </a:graphicData>
        </a:graphic>
      </p:graphicFrame>
      <p:sp>
        <p:nvSpPr>
          <p:cNvPr id="2" name="Google Shape;2822;p177">
            <a:extLst>
              <a:ext uri="{FF2B5EF4-FFF2-40B4-BE49-F238E27FC236}">
                <a16:creationId xmlns:a16="http://schemas.microsoft.com/office/drawing/2014/main" id="{86118601-5BEC-94B6-C9C7-AAD76DF15800}"/>
              </a:ext>
            </a:extLst>
          </p:cNvPr>
          <p:cNvSpPr txBox="1"/>
          <p:nvPr/>
        </p:nvSpPr>
        <p:spPr>
          <a:xfrm>
            <a:off x="1295400" y="771190"/>
            <a:ext cx="1005840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Key Insight:</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In the US, </a:t>
            </a:r>
            <a:r>
              <a:rPr kumimoji="0" lang="en-US" sz="1400" b="0" i="0" u="none" strike="noStrike" kern="0" cap="none" spc="0" normalizeH="0" baseline="0" noProof="0" dirty="0">
                <a:ln>
                  <a:noFill/>
                </a:ln>
                <a:solidFill>
                  <a:srgbClr val="000000"/>
                </a:solidFill>
                <a:effectLst/>
                <a:uLnTx/>
                <a:uFillTx/>
                <a:latin typeface="Arial"/>
                <a:cs typeface="Arial"/>
                <a:sym typeface="Arial"/>
              </a:rPr>
              <a:t>a</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recommendation from a health care professional is the top response for most groups, especially those 45-54 and 55+, as well as males 18-25 and females 35-44. </a:t>
            </a:r>
            <a:r>
              <a:rPr kumimoji="0" lang="en-US" sz="1400" b="0" i="0" u="none" strike="noStrike" kern="0" cap="none" spc="0" normalizeH="0" baseline="0" noProof="0" dirty="0">
                <a:ln>
                  <a:noFill/>
                </a:ln>
                <a:solidFill>
                  <a:srgbClr val="000000"/>
                </a:solidFill>
                <a:effectLst/>
                <a:uLnTx/>
                <a:uFillTx/>
                <a:latin typeface="Arial"/>
                <a:cs typeface="Arial"/>
                <a:sym typeface="Arial"/>
              </a:rPr>
              <a:t>More</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information on benefits is a strong response from males 35-44, those over 55 and females 45-54.</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22" descr="A black and blue background with a black rectangle&#10;&#10;AI-generated content may be incorrect."/>
          <p:cNvPicPr preferRelativeResize="0"/>
          <p:nvPr/>
        </p:nvPicPr>
        <p:blipFill rotWithShape="1">
          <a:blip r:embed="rId3">
            <a:alphaModFix/>
          </a:blip>
          <a:srcRect/>
          <a:stretch/>
        </p:blipFill>
        <p:spPr>
          <a:xfrm>
            <a:off x="-1" y="0"/>
            <a:ext cx="12192000" cy="6858000"/>
          </a:xfrm>
          <a:prstGeom prst="rect">
            <a:avLst/>
          </a:prstGeom>
          <a:noFill/>
          <a:ln>
            <a:noFill/>
          </a:ln>
        </p:spPr>
      </p:pic>
      <p:pic>
        <p:nvPicPr>
          <p:cNvPr id="400" name="Google Shape;400;p22"/>
          <p:cNvPicPr preferRelativeResize="0"/>
          <p:nvPr/>
        </p:nvPicPr>
        <p:blipFill rotWithShape="1">
          <a:blip r:embed="rId4">
            <a:alphaModFix/>
          </a:blip>
          <a:srcRect r="36645"/>
          <a:stretch/>
        </p:blipFill>
        <p:spPr>
          <a:xfrm>
            <a:off x="-1" y="-385560"/>
            <a:ext cx="8328453" cy="7394420"/>
          </a:xfrm>
          <a:prstGeom prst="rect">
            <a:avLst/>
          </a:prstGeom>
          <a:noFill/>
          <a:ln>
            <a:noFill/>
          </a:ln>
        </p:spPr>
      </p:pic>
      <p:grpSp>
        <p:nvGrpSpPr>
          <p:cNvPr id="401" name="Google Shape;401;p22"/>
          <p:cNvGrpSpPr/>
          <p:nvPr/>
        </p:nvGrpSpPr>
        <p:grpSpPr>
          <a:xfrm>
            <a:off x="4942586" y="6205903"/>
            <a:ext cx="3242454" cy="369332"/>
            <a:chOff x="4942586" y="6205903"/>
            <a:chExt cx="3242454" cy="369332"/>
          </a:xfrm>
        </p:grpSpPr>
        <p:pic>
          <p:nvPicPr>
            <p:cNvPr id="402" name="Google Shape;402;p22" descr="A white globe with a cursor&#10;&#10;Description automatically generated"/>
            <p:cNvPicPr preferRelativeResize="0"/>
            <p:nvPr/>
          </p:nvPicPr>
          <p:blipFill rotWithShape="1">
            <a:blip r:embed="rId5">
              <a:alphaModFix/>
            </a:blip>
            <a:srcRect/>
            <a:stretch/>
          </p:blipFill>
          <p:spPr>
            <a:xfrm>
              <a:off x="4942586" y="6205903"/>
              <a:ext cx="356805" cy="356326"/>
            </a:xfrm>
            <a:prstGeom prst="rect">
              <a:avLst/>
            </a:prstGeom>
            <a:noFill/>
            <a:ln>
              <a:noFill/>
            </a:ln>
          </p:spPr>
        </p:pic>
        <p:sp>
          <p:nvSpPr>
            <p:cNvPr id="403" name="Google Shape;403;p22">
              <a:hlinkClick r:id="rId6"/>
            </p:cNvPr>
            <p:cNvSpPr txBox="1"/>
            <p:nvPr/>
          </p:nvSpPr>
          <p:spPr>
            <a:xfrm>
              <a:off x="5298911" y="6205903"/>
              <a:ext cx="28861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SemiBold"/>
                  <a:ea typeface="Open Sans SemiBold"/>
                  <a:cs typeface="Open Sans SemiBold"/>
                  <a:sym typeface="Open Sans SemiBold"/>
                </a:rPr>
                <a:t>collagenalliance.org</a:t>
              </a:r>
              <a:endParaRPr sz="1800" b="1">
                <a:solidFill>
                  <a:schemeClr val="lt1"/>
                </a:solidFill>
                <a:latin typeface="Open Sans SemiBold"/>
                <a:ea typeface="Open Sans SemiBold"/>
                <a:cs typeface="Open Sans SemiBold"/>
                <a:sym typeface="Open Sans SemiBold"/>
              </a:endParaRPr>
            </a:p>
          </p:txBody>
        </p:sp>
      </p:grpSp>
      <p:grpSp>
        <p:nvGrpSpPr>
          <p:cNvPr id="404" name="Google Shape;404;p22"/>
          <p:cNvGrpSpPr/>
          <p:nvPr/>
        </p:nvGrpSpPr>
        <p:grpSpPr>
          <a:xfrm>
            <a:off x="559940" y="6205903"/>
            <a:ext cx="3969464" cy="369332"/>
            <a:chOff x="559940" y="6205903"/>
            <a:chExt cx="3969464" cy="369332"/>
          </a:xfrm>
        </p:grpSpPr>
        <p:pic>
          <p:nvPicPr>
            <p:cNvPr id="405" name="Google Shape;405;p22" descr="A black and white logo&#10;&#10;Description automatically generated"/>
            <p:cNvPicPr preferRelativeResize="0"/>
            <p:nvPr/>
          </p:nvPicPr>
          <p:blipFill rotWithShape="1">
            <a:blip r:embed="rId7">
              <a:alphaModFix/>
            </a:blip>
            <a:srcRect/>
            <a:stretch/>
          </p:blipFill>
          <p:spPr>
            <a:xfrm>
              <a:off x="559940" y="6216189"/>
              <a:ext cx="282484" cy="277669"/>
            </a:xfrm>
            <a:prstGeom prst="rect">
              <a:avLst/>
            </a:prstGeom>
            <a:noFill/>
            <a:ln>
              <a:noFill/>
            </a:ln>
          </p:spPr>
        </p:pic>
        <p:sp>
          <p:nvSpPr>
            <p:cNvPr id="406" name="Google Shape;406;p22">
              <a:hlinkClick r:id="rId8"/>
            </p:cNvPr>
            <p:cNvSpPr txBox="1"/>
            <p:nvPr/>
          </p:nvSpPr>
          <p:spPr>
            <a:xfrm>
              <a:off x="873500" y="6205903"/>
              <a:ext cx="36559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SemiBold"/>
                  <a:ea typeface="Open Sans SemiBold"/>
                  <a:cs typeface="Open Sans SemiBold"/>
                  <a:sym typeface="Open Sans SemiBold"/>
                </a:rPr>
                <a:t>@collagenstewardshipalliance</a:t>
              </a:r>
              <a:endParaRPr sz="1800" b="1">
                <a:solidFill>
                  <a:schemeClr val="lt1"/>
                </a:solidFill>
                <a:latin typeface="Open Sans SemiBold"/>
                <a:ea typeface="Open Sans SemiBold"/>
                <a:cs typeface="Open Sans SemiBold"/>
                <a:sym typeface="Open Sans SemiBold"/>
              </a:endParaRPr>
            </a:p>
          </p:txBody>
        </p:sp>
      </p:grpSp>
      <p:grpSp>
        <p:nvGrpSpPr>
          <p:cNvPr id="407" name="Google Shape;407;p22"/>
          <p:cNvGrpSpPr/>
          <p:nvPr/>
        </p:nvGrpSpPr>
        <p:grpSpPr>
          <a:xfrm>
            <a:off x="559940" y="147829"/>
            <a:ext cx="9219715" cy="5394813"/>
            <a:chOff x="422477" y="251519"/>
            <a:chExt cx="4977442" cy="2912495"/>
          </a:xfrm>
        </p:grpSpPr>
        <p:sp>
          <p:nvSpPr>
            <p:cNvPr id="408" name="Google Shape;408;p22"/>
            <p:cNvSpPr txBox="1"/>
            <p:nvPr/>
          </p:nvSpPr>
          <p:spPr>
            <a:xfrm>
              <a:off x="422477" y="251519"/>
              <a:ext cx="4249751" cy="10279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Open Sans ExtraBold"/>
                <a:buNone/>
              </a:pPr>
              <a:r>
                <a:rPr lang="en-US" sz="4400" b="1">
                  <a:solidFill>
                    <a:schemeClr val="dk1"/>
                  </a:solidFill>
                  <a:latin typeface="Open Sans ExtraBold"/>
                  <a:ea typeface="Open Sans ExtraBold"/>
                  <a:cs typeface="Open Sans ExtraBold"/>
                  <a:sym typeface="Open Sans ExtraBold"/>
                </a:rPr>
                <a:t>Contact Us</a:t>
              </a:r>
              <a:endParaRPr/>
            </a:p>
          </p:txBody>
        </p:sp>
        <p:sp>
          <p:nvSpPr>
            <p:cNvPr id="409" name="Google Shape;409;p22"/>
            <p:cNvSpPr txBox="1"/>
            <p:nvPr/>
          </p:nvSpPr>
          <p:spPr>
            <a:xfrm>
              <a:off x="1787929" y="1262097"/>
              <a:ext cx="3611990" cy="598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accent1"/>
                  </a:solidFill>
                  <a:latin typeface="Open Sans ExtraBold"/>
                  <a:ea typeface="Open Sans ExtraBold"/>
                  <a:cs typeface="Open Sans ExtraBold"/>
                  <a:sym typeface="Open Sans ExtraBold"/>
                </a:rPr>
                <a:t>Len Monheit</a:t>
              </a:r>
              <a:endParaRPr sz="2200" b="0">
                <a:solidFill>
                  <a:schemeClr val="accent1"/>
                </a:solidFill>
                <a:latin typeface="Open Sans Light"/>
                <a:ea typeface="Open Sans Light"/>
                <a:cs typeface="Open Sans Light"/>
                <a:sym typeface="Open Sans Light"/>
              </a:endParaRPr>
            </a:p>
            <a:p>
              <a:pPr marL="0" marR="0" lvl="0" indent="0" algn="l" rtl="0">
                <a:spcBef>
                  <a:spcPts val="0"/>
                </a:spcBef>
                <a:spcAft>
                  <a:spcPts val="0"/>
                </a:spcAft>
                <a:buNone/>
              </a:pPr>
              <a:r>
                <a:rPr lang="en-US" sz="2200" u="none" strike="noStrike">
                  <a:solidFill>
                    <a:schemeClr val="accent1"/>
                  </a:solidFill>
                  <a:latin typeface="Open Sans Light"/>
                  <a:ea typeface="Open Sans Light"/>
                  <a:cs typeface="Open Sans Light"/>
                  <a:sym typeface="Open Sans Light"/>
                </a:rPr>
                <a:t>CEO, Industry Transparency Center</a:t>
              </a:r>
              <a:endParaRPr sz="2200">
                <a:solidFill>
                  <a:schemeClr val="accent1"/>
                </a:solidFill>
                <a:latin typeface="Open Sans Light"/>
                <a:ea typeface="Open Sans Light"/>
                <a:cs typeface="Open Sans Light"/>
                <a:sym typeface="Open Sans Light"/>
              </a:endParaRPr>
            </a:p>
            <a:p>
              <a:pPr marL="0" marR="0" lvl="0" indent="0" algn="l" rtl="0">
                <a:spcBef>
                  <a:spcPts val="0"/>
                </a:spcBef>
                <a:spcAft>
                  <a:spcPts val="0"/>
                </a:spcAft>
                <a:buNone/>
              </a:pPr>
              <a:r>
                <a:rPr lang="en-US" sz="2200" u="none" strike="noStrike">
                  <a:solidFill>
                    <a:schemeClr val="accent1"/>
                  </a:solidFill>
                  <a:latin typeface="Open Sans Light"/>
                  <a:ea typeface="Open Sans Light"/>
                  <a:cs typeface="Open Sans Light"/>
                  <a:sym typeface="Open Sans Light"/>
                </a:rPr>
                <a:t>len@itcstrategy.com</a:t>
              </a:r>
              <a:endParaRPr sz="2200">
                <a:solidFill>
                  <a:schemeClr val="accent1"/>
                </a:solidFill>
                <a:latin typeface="Open Sans Light"/>
                <a:ea typeface="Open Sans Light"/>
                <a:cs typeface="Open Sans Light"/>
                <a:sym typeface="Open Sans Light"/>
              </a:endParaRPr>
            </a:p>
          </p:txBody>
        </p:sp>
        <p:sp>
          <p:nvSpPr>
            <p:cNvPr id="410" name="Google Shape;410;p22"/>
            <p:cNvSpPr/>
            <p:nvPr/>
          </p:nvSpPr>
          <p:spPr>
            <a:xfrm>
              <a:off x="487195" y="1129124"/>
              <a:ext cx="1100979" cy="949120"/>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1" name="Google Shape;411;p22"/>
            <p:cNvSpPr/>
            <p:nvPr/>
          </p:nvSpPr>
          <p:spPr>
            <a:xfrm>
              <a:off x="553522" y="1186304"/>
              <a:ext cx="968321" cy="834760"/>
            </a:xfrm>
            <a:prstGeom prst="hexagon">
              <a:avLst>
                <a:gd name="adj" fmla="val 25000"/>
                <a:gd name="vf" fmla="val 115470"/>
              </a:avLst>
            </a:prstGeom>
            <a:blipFill rotWithShape="1">
              <a:blip r:embed="rId9">
                <a:alphaModFix/>
              </a:blip>
              <a:stretch>
                <a:fillRect l="-2419" t="-14002" r="-2418" b="-14002"/>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2" name="Google Shape;412;p22"/>
            <p:cNvSpPr/>
            <p:nvPr/>
          </p:nvSpPr>
          <p:spPr>
            <a:xfrm>
              <a:off x="494930" y="2214894"/>
              <a:ext cx="1100979" cy="949120"/>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3" name="Google Shape;413;p22"/>
            <p:cNvSpPr/>
            <p:nvPr/>
          </p:nvSpPr>
          <p:spPr>
            <a:xfrm>
              <a:off x="561257" y="2272074"/>
              <a:ext cx="968321" cy="834760"/>
            </a:xfrm>
            <a:prstGeom prst="hexagon">
              <a:avLst>
                <a:gd name="adj" fmla="val 25000"/>
                <a:gd name="vf" fmla="val 115470"/>
              </a:avLst>
            </a:prstGeom>
            <a:blipFill rotWithShape="1">
              <a:blip r:embed="rId10">
                <a:alphaModFix/>
              </a:blip>
              <a:stretch>
                <a:fillRect l="1017" t="-5854" r="-5857" b="-2181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4" name="Google Shape;414;p22"/>
            <p:cNvSpPr txBox="1"/>
            <p:nvPr/>
          </p:nvSpPr>
          <p:spPr>
            <a:xfrm>
              <a:off x="1787929" y="2370678"/>
              <a:ext cx="3611990" cy="598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accent1"/>
                  </a:solidFill>
                  <a:latin typeface="Open Sans ExtraBold"/>
                  <a:ea typeface="Open Sans ExtraBold"/>
                  <a:cs typeface="Open Sans ExtraBold"/>
                  <a:sym typeface="Open Sans ExtraBold"/>
                </a:rPr>
                <a:t>Steve Imgrund</a:t>
              </a:r>
              <a:endParaRPr sz="2200" b="0">
                <a:solidFill>
                  <a:schemeClr val="accent1"/>
                </a:solidFill>
                <a:latin typeface="Open Sans Light"/>
                <a:ea typeface="Open Sans Light"/>
                <a:cs typeface="Open Sans Light"/>
                <a:sym typeface="Open Sans Light"/>
              </a:endParaRPr>
            </a:p>
            <a:p>
              <a:pPr marL="0" marR="0" lvl="0" indent="0" algn="l" rtl="0">
                <a:spcBef>
                  <a:spcPts val="0"/>
                </a:spcBef>
                <a:spcAft>
                  <a:spcPts val="0"/>
                </a:spcAft>
                <a:buNone/>
              </a:pPr>
              <a:r>
                <a:rPr lang="en-US" sz="2200" u="none" strike="noStrike">
                  <a:solidFill>
                    <a:schemeClr val="accent1"/>
                  </a:solidFill>
                  <a:latin typeface="Open Sans Light"/>
                  <a:ea typeface="Open Sans Light"/>
                  <a:cs typeface="Open Sans Light"/>
                  <a:sym typeface="Open Sans Light"/>
                </a:rPr>
                <a:t>Communications Director, CSA</a:t>
              </a:r>
              <a:endParaRPr sz="2200">
                <a:solidFill>
                  <a:schemeClr val="accent1"/>
                </a:solidFill>
                <a:latin typeface="Open Sans Light"/>
                <a:ea typeface="Open Sans Light"/>
                <a:cs typeface="Open Sans Light"/>
                <a:sym typeface="Open Sans Light"/>
              </a:endParaRPr>
            </a:p>
            <a:p>
              <a:pPr marL="0" marR="0" lvl="0" indent="0" algn="l" rtl="0">
                <a:spcBef>
                  <a:spcPts val="0"/>
                </a:spcBef>
                <a:spcAft>
                  <a:spcPts val="0"/>
                </a:spcAft>
                <a:buNone/>
              </a:pPr>
              <a:r>
                <a:rPr lang="en-US" sz="2200" u="none" strike="noStrike">
                  <a:solidFill>
                    <a:schemeClr val="accent1"/>
                  </a:solidFill>
                  <a:latin typeface="Open Sans Light"/>
                  <a:ea typeface="Open Sans Light"/>
                  <a:cs typeface="Open Sans Light"/>
                  <a:sym typeface="Open Sans Light"/>
                </a:rPr>
                <a:t>len@itcstrategy.com</a:t>
              </a:r>
              <a:endParaRPr sz="2200">
                <a:solidFill>
                  <a:schemeClr val="accent1"/>
                </a:solidFill>
                <a:latin typeface="Open Sans Light"/>
                <a:ea typeface="Open Sans Light"/>
                <a:cs typeface="Open Sans Light"/>
                <a:sym typeface="Open Sans Light"/>
              </a:endParaRPr>
            </a:p>
          </p:txBody>
        </p:sp>
      </p:grpSp>
      <p:pic>
        <p:nvPicPr>
          <p:cNvPr id="415" name="Google Shape;415;p22" descr="A blue text on a black background&#10;&#10;AI-generated content may be incorrect."/>
          <p:cNvPicPr preferRelativeResize="0"/>
          <p:nvPr/>
        </p:nvPicPr>
        <p:blipFill rotWithShape="1">
          <a:blip r:embed="rId11">
            <a:alphaModFix/>
          </a:blip>
          <a:srcRect/>
          <a:stretch/>
        </p:blipFill>
        <p:spPr>
          <a:xfrm>
            <a:off x="4507111" y="282765"/>
            <a:ext cx="3177776" cy="1482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8" descr="A black and blue background&#10;&#10;AI-generated content may be incorrect."/>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2" name="Google Shape;282;p8"/>
          <p:cNvSpPr/>
          <p:nvPr/>
        </p:nvSpPr>
        <p:spPr>
          <a:xfrm>
            <a:off x="1009669" y="2123119"/>
            <a:ext cx="3022806" cy="2605868"/>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 name="Google Shape;283;p8"/>
          <p:cNvSpPr/>
          <p:nvPr/>
        </p:nvSpPr>
        <p:spPr>
          <a:xfrm>
            <a:off x="1191779" y="2283058"/>
            <a:ext cx="2658585" cy="2291884"/>
          </a:xfrm>
          <a:prstGeom prst="hexagon">
            <a:avLst>
              <a:gd name="adj" fmla="val 25000"/>
              <a:gd name="vf" fmla="val 115470"/>
            </a:avLst>
          </a:prstGeom>
          <a:blipFill rotWithShape="1">
            <a:blip r:embed="rId4">
              <a:alphaModFix/>
            </a:blip>
            <a:stretch>
              <a:fillRect l="-2419" t="-14002" r="-2418" b="-14002"/>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 name="Google Shape;284;p8"/>
          <p:cNvSpPr txBox="1">
            <a:spLocks noGrp="1"/>
          </p:cNvSpPr>
          <p:nvPr>
            <p:ph type="ctrTitle"/>
          </p:nvPr>
        </p:nvSpPr>
        <p:spPr>
          <a:xfrm>
            <a:off x="2533014" y="547582"/>
            <a:ext cx="7125971" cy="10279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pen Sans ExtraBold"/>
              <a:buNone/>
            </a:pPr>
            <a:r>
              <a:rPr lang="en-US"/>
              <a:t>Our Core Team</a:t>
            </a:r>
            <a:endParaRPr/>
          </a:p>
        </p:txBody>
      </p:sp>
      <p:sp>
        <p:nvSpPr>
          <p:cNvPr id="285" name="Google Shape;285;p8"/>
          <p:cNvSpPr/>
          <p:nvPr/>
        </p:nvSpPr>
        <p:spPr>
          <a:xfrm>
            <a:off x="4578625" y="2123119"/>
            <a:ext cx="3022806" cy="2605868"/>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 name="Google Shape;286;p8"/>
          <p:cNvSpPr/>
          <p:nvPr/>
        </p:nvSpPr>
        <p:spPr>
          <a:xfrm>
            <a:off x="4760735" y="2283058"/>
            <a:ext cx="2658585" cy="2291884"/>
          </a:xfrm>
          <a:prstGeom prst="hexagon">
            <a:avLst>
              <a:gd name="adj" fmla="val 25000"/>
              <a:gd name="vf" fmla="val 115470"/>
            </a:avLst>
          </a:prstGeom>
          <a:blipFill rotWithShape="1">
            <a:blip r:embed="rId5">
              <a:alphaModFix/>
            </a:blip>
            <a:stretch>
              <a:fillRect l="1017" t="-5854" r="-5857" b="-2181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 name="Google Shape;287;p8"/>
          <p:cNvSpPr/>
          <p:nvPr/>
        </p:nvSpPr>
        <p:spPr>
          <a:xfrm>
            <a:off x="8147582" y="2123119"/>
            <a:ext cx="3022806" cy="2605868"/>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 name="Google Shape;288;p8"/>
          <p:cNvSpPr/>
          <p:nvPr/>
        </p:nvSpPr>
        <p:spPr>
          <a:xfrm>
            <a:off x="8329692" y="2283058"/>
            <a:ext cx="2658585" cy="2286000"/>
          </a:xfrm>
          <a:prstGeom prst="hexagon">
            <a:avLst>
              <a:gd name="adj" fmla="val 25000"/>
              <a:gd name="vf" fmla="val 115470"/>
            </a:avLst>
          </a:prstGeom>
          <a:blipFill rotWithShape="1">
            <a:blip r:embed="rId6">
              <a:alphaModFix/>
            </a:blip>
            <a:stretch>
              <a:fillRect l="-103047" t="-14000" r="-48019" b="-8600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 name="Google Shape;289;p8"/>
          <p:cNvSpPr txBox="1">
            <a:spLocks noGrp="1"/>
          </p:cNvSpPr>
          <p:nvPr>
            <p:ph type="subTitle" idx="1"/>
          </p:nvPr>
        </p:nvSpPr>
        <p:spPr>
          <a:xfrm>
            <a:off x="795052" y="5170453"/>
            <a:ext cx="3452038" cy="1027955"/>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en-US" b="1">
                <a:latin typeface="Open Sans ExtraBold"/>
                <a:ea typeface="Open Sans ExtraBold"/>
                <a:cs typeface="Open Sans ExtraBold"/>
                <a:sym typeface="Open Sans ExtraBold"/>
              </a:rPr>
              <a:t>Len Monheit</a:t>
            </a:r>
            <a:endParaRPr b="1">
              <a:latin typeface="Open Sans ExtraBold"/>
              <a:ea typeface="Open Sans ExtraBold"/>
              <a:cs typeface="Open Sans ExtraBold"/>
              <a:sym typeface="Open Sans ExtraBold"/>
            </a:endParaRPr>
          </a:p>
          <a:p>
            <a:pPr marL="0" lvl="0" indent="0" algn="ctr" rtl="0">
              <a:lnSpc>
                <a:spcPct val="90000"/>
              </a:lnSpc>
              <a:spcBef>
                <a:spcPts val="1000"/>
              </a:spcBef>
              <a:spcAft>
                <a:spcPts val="0"/>
              </a:spcAft>
              <a:buClr>
                <a:schemeClr val="dk1"/>
              </a:buClr>
              <a:buSzPct val="100000"/>
              <a:buNone/>
            </a:pPr>
            <a:r>
              <a:rPr lang="en-US"/>
              <a:t>CEO, Industry Transparency Center</a:t>
            </a:r>
            <a:endParaRPr/>
          </a:p>
        </p:txBody>
      </p:sp>
      <p:sp>
        <p:nvSpPr>
          <p:cNvPr id="290" name="Google Shape;290;p8"/>
          <p:cNvSpPr txBox="1"/>
          <p:nvPr/>
        </p:nvSpPr>
        <p:spPr>
          <a:xfrm>
            <a:off x="4364008" y="5170453"/>
            <a:ext cx="3452038" cy="124608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dk1"/>
              </a:buClr>
              <a:buSzPct val="100000"/>
              <a:buFont typeface="Arial"/>
              <a:buNone/>
            </a:pPr>
            <a:r>
              <a:rPr lang="en-US" sz="2400" b="1">
                <a:solidFill>
                  <a:schemeClr val="dk1"/>
                </a:solidFill>
                <a:latin typeface="Open Sans ExtraBold"/>
                <a:ea typeface="Open Sans ExtraBold"/>
                <a:cs typeface="Open Sans ExtraBold"/>
                <a:sym typeface="Open Sans ExtraBold"/>
              </a:rPr>
              <a:t>Steve Imgrund</a:t>
            </a:r>
            <a:endParaRPr sz="2400" b="1">
              <a:solidFill>
                <a:schemeClr val="dk1"/>
              </a:solidFill>
              <a:latin typeface="Open Sans ExtraBold"/>
              <a:ea typeface="Open Sans ExtraBold"/>
              <a:cs typeface="Open Sans ExtraBold"/>
              <a:sym typeface="Open Sans ExtraBold"/>
            </a:endParaRPr>
          </a:p>
          <a:p>
            <a:pPr marL="0" marR="0" lvl="0" indent="0" algn="ctr" rtl="0">
              <a:lnSpc>
                <a:spcPct val="90000"/>
              </a:lnSpc>
              <a:spcBef>
                <a:spcPts val="1000"/>
              </a:spcBef>
              <a:spcAft>
                <a:spcPts val="0"/>
              </a:spcAft>
              <a:buClr>
                <a:schemeClr val="dk1"/>
              </a:buClr>
              <a:buSzPct val="100000"/>
              <a:buFont typeface="Arial"/>
              <a:buNone/>
            </a:pPr>
            <a:r>
              <a:rPr lang="en-US" sz="2400">
                <a:solidFill>
                  <a:schemeClr val="dk1"/>
                </a:solidFill>
                <a:latin typeface="Open Sans Light"/>
                <a:ea typeface="Open Sans Light"/>
                <a:cs typeface="Open Sans Light"/>
                <a:sym typeface="Open Sans Light"/>
              </a:rPr>
              <a:t>Communications Director, Industry Transparency Center</a:t>
            </a:r>
            <a:endParaRPr/>
          </a:p>
        </p:txBody>
      </p:sp>
      <p:sp>
        <p:nvSpPr>
          <p:cNvPr id="291" name="Google Shape;291;p8"/>
          <p:cNvSpPr txBox="1"/>
          <p:nvPr/>
        </p:nvSpPr>
        <p:spPr>
          <a:xfrm>
            <a:off x="7860773" y="5079599"/>
            <a:ext cx="3596424" cy="1246080"/>
          </a:xfrm>
          <a:prstGeom prst="rect">
            <a:avLst/>
          </a:prstGeom>
          <a:noFill/>
          <a:ln>
            <a:noFill/>
          </a:ln>
        </p:spPr>
        <p:txBody>
          <a:bodyPr spcFirstLastPara="1" wrap="square" lIns="91425" tIns="45700" rIns="91425" bIns="45700" anchor="t" anchorCtr="0">
            <a:normAutofit fontScale="92500"/>
          </a:bodyPr>
          <a:lstStyle/>
          <a:p>
            <a:pPr marL="0" marR="0" lvl="0" indent="0" algn="ctr" rtl="0">
              <a:lnSpc>
                <a:spcPct val="90000"/>
              </a:lnSpc>
              <a:spcBef>
                <a:spcPts val="0"/>
              </a:spcBef>
              <a:spcAft>
                <a:spcPts val="0"/>
              </a:spcAft>
              <a:buClr>
                <a:schemeClr val="dk1"/>
              </a:buClr>
              <a:buSzPct val="100000"/>
              <a:buFont typeface="Arial"/>
              <a:buNone/>
            </a:pPr>
            <a:r>
              <a:rPr lang="en-US" sz="2400" b="1">
                <a:solidFill>
                  <a:schemeClr val="dk1"/>
                </a:solidFill>
                <a:latin typeface="Open Sans ExtraBold"/>
                <a:ea typeface="Open Sans ExtraBold"/>
                <a:cs typeface="Open Sans ExtraBold"/>
                <a:sym typeface="Open Sans ExtraBold"/>
              </a:rPr>
              <a:t>Maggie Feikes</a:t>
            </a:r>
            <a:endParaRPr sz="2400" b="1">
              <a:solidFill>
                <a:schemeClr val="dk1"/>
              </a:solidFill>
              <a:latin typeface="Open Sans ExtraBold"/>
              <a:ea typeface="Open Sans ExtraBold"/>
              <a:cs typeface="Open Sans ExtraBold"/>
              <a:sym typeface="Open Sans ExtraBold"/>
            </a:endParaRPr>
          </a:p>
          <a:p>
            <a:pPr marL="0" marR="0" lvl="0" indent="0" algn="ctr" rtl="0">
              <a:lnSpc>
                <a:spcPct val="90000"/>
              </a:lnSpc>
              <a:spcBef>
                <a:spcPts val="1000"/>
              </a:spcBef>
              <a:spcAft>
                <a:spcPts val="0"/>
              </a:spcAft>
              <a:buClr>
                <a:schemeClr val="dk1"/>
              </a:buClr>
              <a:buSzPct val="100000"/>
              <a:buFont typeface="Arial"/>
              <a:buNone/>
            </a:pPr>
            <a:r>
              <a:rPr lang="en-US" sz="2400">
                <a:solidFill>
                  <a:schemeClr val="dk1"/>
                </a:solidFill>
                <a:latin typeface="Open Sans Light"/>
                <a:ea typeface="Open Sans Light"/>
                <a:cs typeface="Open Sans Light"/>
                <a:sym typeface="Open Sans Light"/>
              </a:rPr>
              <a:t>Project Specialist, Industry Transparency Center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9"/>
          <p:cNvSpPr txBox="1"/>
          <p:nvPr/>
        </p:nvSpPr>
        <p:spPr>
          <a:xfrm>
            <a:off x="5066029" y="716039"/>
            <a:ext cx="7125971" cy="10279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Open Sans ExtraBold"/>
              <a:buNone/>
            </a:pPr>
            <a:r>
              <a:rPr lang="en-US" sz="4400" b="1">
                <a:solidFill>
                  <a:schemeClr val="dk1"/>
                </a:solidFill>
                <a:latin typeface="Open Sans ExtraBold"/>
                <a:ea typeface="Open Sans ExtraBold"/>
                <a:cs typeface="Open Sans ExtraBold"/>
                <a:sym typeface="Open Sans ExtraBold"/>
              </a:rPr>
              <a:t>Our Mission:</a:t>
            </a:r>
            <a:endParaRPr/>
          </a:p>
        </p:txBody>
      </p:sp>
      <p:sp>
        <p:nvSpPr>
          <p:cNvPr id="297" name="Google Shape;297;p9"/>
          <p:cNvSpPr txBox="1"/>
          <p:nvPr/>
        </p:nvSpPr>
        <p:spPr>
          <a:xfrm>
            <a:off x="5066029" y="1611472"/>
            <a:ext cx="6162260" cy="7017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213F5F"/>
              </a:buClr>
              <a:buSzPts val="2800"/>
              <a:buFont typeface="Arial"/>
              <a:buNone/>
            </a:pPr>
            <a:r>
              <a:rPr lang="en-US" sz="2200" i="0" u="none" strike="noStrike" cap="none">
                <a:solidFill>
                  <a:schemeClr val="dk1"/>
                </a:solidFill>
                <a:latin typeface="Open Sans Light"/>
                <a:ea typeface="Open Sans Light"/>
                <a:cs typeface="Open Sans Light"/>
                <a:sym typeface="Open Sans Light"/>
              </a:rPr>
              <a:t>To promote the collagen category worldwide and steward responsible, sustainable growth.</a:t>
            </a:r>
            <a:endParaRPr/>
          </a:p>
        </p:txBody>
      </p:sp>
      <p:sp>
        <p:nvSpPr>
          <p:cNvPr id="298" name="Google Shape;298;p9"/>
          <p:cNvSpPr txBox="1"/>
          <p:nvPr/>
        </p:nvSpPr>
        <p:spPr>
          <a:xfrm>
            <a:off x="5016719" y="2861558"/>
            <a:ext cx="7125971" cy="10279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Open Sans ExtraBold"/>
              <a:buNone/>
            </a:pPr>
            <a:r>
              <a:rPr lang="en-US" sz="4400" b="1">
                <a:solidFill>
                  <a:schemeClr val="dk1"/>
                </a:solidFill>
                <a:latin typeface="Open Sans ExtraBold"/>
                <a:ea typeface="Open Sans ExtraBold"/>
                <a:cs typeface="Open Sans ExtraBold"/>
                <a:sym typeface="Open Sans ExtraBold"/>
              </a:rPr>
              <a:t>The Need for CSA:</a:t>
            </a:r>
            <a:endParaRPr/>
          </a:p>
        </p:txBody>
      </p:sp>
      <p:sp>
        <p:nvSpPr>
          <p:cNvPr id="299" name="Google Shape;299;p9"/>
          <p:cNvSpPr txBox="1"/>
          <p:nvPr/>
        </p:nvSpPr>
        <p:spPr>
          <a:xfrm>
            <a:off x="5066029" y="3753259"/>
            <a:ext cx="6162260" cy="2462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2200" b="0" i="0" u="none" strike="noStrike" cap="none">
                <a:solidFill>
                  <a:schemeClr val="dk1"/>
                </a:solidFill>
                <a:latin typeface="Open Sans Light"/>
                <a:ea typeface="Open Sans Light"/>
                <a:cs typeface="Open Sans Light"/>
                <a:sym typeface="Open Sans Light"/>
              </a:rPr>
              <a:t>The Collagen Stewardship Alliance provides </a:t>
            </a:r>
            <a:br>
              <a:rPr lang="en-US" sz="2200" b="0" i="0" u="none" strike="noStrike" cap="none">
                <a:solidFill>
                  <a:schemeClr val="dk1"/>
                </a:solidFill>
                <a:latin typeface="Open Sans Light"/>
                <a:ea typeface="Open Sans Light"/>
                <a:cs typeface="Open Sans Light"/>
                <a:sym typeface="Open Sans Light"/>
              </a:rPr>
            </a:br>
            <a:r>
              <a:rPr lang="en-US" sz="2200" b="0" i="0" u="none" strike="noStrike" cap="none">
                <a:solidFill>
                  <a:schemeClr val="dk1"/>
                </a:solidFill>
                <a:latin typeface="Open Sans Light"/>
                <a:ea typeface="Open Sans Light"/>
                <a:cs typeface="Open Sans Light"/>
                <a:sym typeface="Open Sans Light"/>
              </a:rPr>
              <a:t>an objective voice raising awareness of collagen and its benefits, tracking data and insights, reaching out to a broad range of associations, academia and media, and working with government groups, the healthcare community and the industry – globally. </a:t>
            </a:r>
            <a:endParaRPr/>
          </a:p>
        </p:txBody>
      </p:sp>
      <p:pic>
        <p:nvPicPr>
          <p:cNvPr id="300" name="Google Shape;300;p9" descr="A black and blue background with a black rectangle&#10;&#10;AI-generated content may be incorrect."/>
          <p:cNvPicPr preferRelativeResize="0"/>
          <p:nvPr/>
        </p:nvPicPr>
        <p:blipFill rotWithShape="1">
          <a:blip r:embed="rId3">
            <a:alphaModFix/>
          </a:blip>
          <a:srcRect/>
          <a:stretch/>
        </p:blipFill>
        <p:spPr>
          <a:xfrm rot="10800000">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0" descr="A blue and black rectangle&#10;&#10;AI-generated content may be incorrect."/>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6" name="Google Shape;306;p10"/>
          <p:cNvSpPr txBox="1"/>
          <p:nvPr/>
        </p:nvSpPr>
        <p:spPr>
          <a:xfrm>
            <a:off x="533785" y="346894"/>
            <a:ext cx="7125971" cy="10279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Open Sans ExtraBold"/>
              <a:buNone/>
            </a:pPr>
            <a:r>
              <a:rPr lang="en-US" sz="4400" b="1">
                <a:solidFill>
                  <a:schemeClr val="dk1"/>
                </a:solidFill>
                <a:latin typeface="Open Sans ExtraBold"/>
                <a:ea typeface="Open Sans ExtraBold"/>
                <a:cs typeface="Open Sans ExtraBold"/>
                <a:sym typeface="Open Sans ExtraBold"/>
              </a:rPr>
              <a:t>Objectives:</a:t>
            </a:r>
            <a:endParaRPr/>
          </a:p>
        </p:txBody>
      </p:sp>
      <p:sp>
        <p:nvSpPr>
          <p:cNvPr id="307" name="Google Shape;307;p10"/>
          <p:cNvSpPr txBox="1"/>
          <p:nvPr/>
        </p:nvSpPr>
        <p:spPr>
          <a:xfrm>
            <a:off x="533785" y="1343488"/>
            <a:ext cx="6198319" cy="517064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213F5F"/>
              </a:buClr>
              <a:buSzPts val="2000"/>
              <a:buFont typeface="Play"/>
              <a:buAutoNum type="arabicPeriod"/>
            </a:pPr>
            <a:r>
              <a:rPr lang="en-US" sz="2200" u="none" strike="noStrike" cap="none">
                <a:solidFill>
                  <a:schemeClr val="dk1"/>
                </a:solidFill>
                <a:latin typeface="Open Sans Light"/>
                <a:ea typeface="Open Sans Light"/>
                <a:cs typeface="Open Sans Light"/>
                <a:sym typeface="Open Sans Light"/>
              </a:rPr>
              <a:t>Create a central point of contact and hub for the collagen category, that drives global standards and brings growth for alliance members.</a:t>
            </a:r>
            <a:br>
              <a:rPr lang="en-US" sz="2200" u="none" strike="noStrike" cap="none">
                <a:solidFill>
                  <a:schemeClr val="dk1"/>
                </a:solidFill>
                <a:latin typeface="Open Sans Light"/>
                <a:ea typeface="Open Sans Light"/>
                <a:cs typeface="Open Sans Light"/>
                <a:sym typeface="Open Sans Light"/>
              </a:rPr>
            </a:br>
            <a:endParaRPr sz="2200" u="none" strike="noStrike" cap="none">
              <a:solidFill>
                <a:schemeClr val="dk1"/>
              </a:solidFill>
              <a:latin typeface="Open Sans Light"/>
              <a:ea typeface="Open Sans Light"/>
              <a:cs typeface="Open Sans Light"/>
              <a:sym typeface="Open Sans Light"/>
            </a:endParaRPr>
          </a:p>
          <a:p>
            <a:pPr marL="457200" marR="0" lvl="0" indent="-457200" algn="l" rtl="0">
              <a:lnSpc>
                <a:spcPct val="100000"/>
              </a:lnSpc>
              <a:spcBef>
                <a:spcPts val="0"/>
              </a:spcBef>
              <a:spcAft>
                <a:spcPts val="0"/>
              </a:spcAft>
              <a:buClr>
                <a:srgbClr val="213F5F"/>
              </a:buClr>
              <a:buSzPts val="2000"/>
              <a:buFont typeface="Play"/>
              <a:buAutoNum type="arabicPeriod"/>
            </a:pPr>
            <a:r>
              <a:rPr lang="en-US" sz="2200" u="none" strike="noStrike" cap="none">
                <a:solidFill>
                  <a:schemeClr val="dk1"/>
                </a:solidFill>
                <a:latin typeface="Open Sans Light"/>
                <a:ea typeface="Open Sans Light"/>
                <a:cs typeface="Open Sans Light"/>
                <a:sym typeface="Open Sans Light"/>
              </a:rPr>
              <a:t>To steward responsible and sustainable growth of the global collagen category, ensuring responsible companies are celebrated and those who seek to exploit the category are not rewarded.</a:t>
            </a:r>
            <a:br>
              <a:rPr lang="en-US" sz="2200" u="none" strike="noStrike" cap="none">
                <a:solidFill>
                  <a:schemeClr val="dk1"/>
                </a:solidFill>
                <a:latin typeface="Open Sans Light"/>
                <a:ea typeface="Open Sans Light"/>
                <a:cs typeface="Open Sans Light"/>
                <a:sym typeface="Open Sans Light"/>
              </a:rPr>
            </a:br>
            <a:endParaRPr sz="2200" u="none" strike="noStrike" cap="none">
              <a:solidFill>
                <a:schemeClr val="dk1"/>
              </a:solidFill>
              <a:latin typeface="Open Sans Light"/>
              <a:ea typeface="Open Sans Light"/>
              <a:cs typeface="Open Sans Light"/>
              <a:sym typeface="Open Sans Light"/>
            </a:endParaRPr>
          </a:p>
          <a:p>
            <a:pPr marL="457200" marR="0" lvl="0" indent="-457200" algn="l" rtl="0">
              <a:lnSpc>
                <a:spcPct val="100000"/>
              </a:lnSpc>
              <a:spcBef>
                <a:spcPts val="0"/>
              </a:spcBef>
              <a:spcAft>
                <a:spcPts val="0"/>
              </a:spcAft>
              <a:buClr>
                <a:srgbClr val="213F5F"/>
              </a:buClr>
              <a:buSzPts val="2000"/>
              <a:buFont typeface="Play"/>
              <a:buAutoNum type="arabicPeriod"/>
            </a:pPr>
            <a:r>
              <a:rPr lang="en-US" sz="2200" u="none" strike="noStrike" cap="none">
                <a:solidFill>
                  <a:schemeClr val="dk1"/>
                </a:solidFill>
                <a:latin typeface="Open Sans Light"/>
                <a:ea typeface="Open Sans Light"/>
                <a:cs typeface="Open Sans Light"/>
                <a:sym typeface="Open Sans Light"/>
              </a:rPr>
              <a:t>Engage and educate consumers, media and other stakeholders on collagen, providing a unified front and megaphone for good science, ingredients and products.</a:t>
            </a:r>
            <a:endParaRPr/>
          </a:p>
        </p:txBody>
      </p:sp>
      <p:sp>
        <p:nvSpPr>
          <p:cNvPr id="308" name="Google Shape;308;p10"/>
          <p:cNvSpPr/>
          <p:nvPr/>
        </p:nvSpPr>
        <p:spPr>
          <a:xfrm>
            <a:off x="6584636" y="1452657"/>
            <a:ext cx="5073579" cy="4373776"/>
          </a:xfrm>
          <a:prstGeom prst="hexagon">
            <a:avLst>
              <a:gd name="adj" fmla="val 25000"/>
              <a:gd name="vf" fmla="val 115470"/>
            </a:avLst>
          </a:prstGeom>
          <a:solidFill>
            <a:schemeClr val="accent1"/>
          </a:solidFill>
          <a:ln>
            <a:noFill/>
          </a:ln>
          <a:effectLst>
            <a:outerShdw blurRad="28076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 name="Google Shape;309;p10"/>
          <p:cNvSpPr/>
          <p:nvPr/>
        </p:nvSpPr>
        <p:spPr>
          <a:xfrm>
            <a:off x="6895133" y="1721743"/>
            <a:ext cx="4449300" cy="3835604"/>
          </a:xfrm>
          <a:prstGeom prst="hexagon">
            <a:avLst>
              <a:gd name="adj" fmla="val 25000"/>
              <a:gd name="vf" fmla="val 115470"/>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11" descr="A black and blue background&#10;&#10;AI-generated content may be incorrect."/>
          <p:cNvPicPr preferRelativeResize="0"/>
          <p:nvPr/>
        </p:nvPicPr>
        <p:blipFill rotWithShape="1">
          <a:blip r:embed="rId3">
            <a:alphaModFix/>
          </a:blip>
          <a:srcRect r="66087"/>
          <a:stretch/>
        </p:blipFill>
        <p:spPr>
          <a:xfrm rot="10800000">
            <a:off x="8057322" y="0"/>
            <a:ext cx="4134678" cy="6858000"/>
          </a:xfrm>
          <a:prstGeom prst="rect">
            <a:avLst/>
          </a:prstGeom>
          <a:noFill/>
          <a:ln>
            <a:noFill/>
          </a:ln>
        </p:spPr>
      </p:pic>
      <p:sp>
        <p:nvSpPr>
          <p:cNvPr id="315" name="Google Shape;315;p11"/>
          <p:cNvSpPr txBox="1"/>
          <p:nvPr/>
        </p:nvSpPr>
        <p:spPr>
          <a:xfrm>
            <a:off x="533785" y="346894"/>
            <a:ext cx="7125971" cy="10279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Open Sans ExtraBold"/>
              <a:buNone/>
            </a:pPr>
            <a:r>
              <a:rPr lang="en-US" sz="4400" b="1">
                <a:solidFill>
                  <a:schemeClr val="dk1"/>
                </a:solidFill>
                <a:latin typeface="Open Sans ExtraBold"/>
                <a:ea typeface="Open Sans ExtraBold"/>
                <a:cs typeface="Open Sans ExtraBold"/>
                <a:sym typeface="Open Sans ExtraBold"/>
              </a:rPr>
              <a:t>Initiatives:</a:t>
            </a:r>
            <a:endParaRPr sz="4400" b="1">
              <a:solidFill>
                <a:schemeClr val="dk1"/>
              </a:solidFill>
              <a:latin typeface="Open Sans ExtraBold"/>
              <a:ea typeface="Open Sans ExtraBold"/>
              <a:cs typeface="Open Sans ExtraBold"/>
              <a:sym typeface="Open Sans ExtraBold"/>
            </a:endParaRPr>
          </a:p>
        </p:txBody>
      </p:sp>
      <p:sp>
        <p:nvSpPr>
          <p:cNvPr id="316" name="Google Shape;316;p11"/>
          <p:cNvSpPr txBox="1"/>
          <p:nvPr/>
        </p:nvSpPr>
        <p:spPr>
          <a:xfrm>
            <a:off x="533785" y="1351508"/>
            <a:ext cx="11124430" cy="4154984"/>
          </a:xfrm>
          <a:prstGeom prst="rect">
            <a:avLst/>
          </a:prstGeom>
          <a:noFill/>
          <a:ln>
            <a:noFill/>
          </a:ln>
        </p:spPr>
        <p:txBody>
          <a:bodyPr spcFirstLastPara="1" wrap="square" lIns="91425" tIns="45700" rIns="91425" bIns="45700" anchor="t" anchorCtr="0">
            <a:spAutoFit/>
          </a:bodyPr>
          <a:lstStyle/>
          <a:p>
            <a:pPr marL="285744" marR="0" lvl="0" indent="-285744" algn="l" rtl="0">
              <a:lnSpc>
                <a:spcPct val="100000"/>
              </a:lnSpc>
              <a:spcBef>
                <a:spcPts val="0"/>
              </a:spcBef>
              <a:spcAft>
                <a:spcPts val="0"/>
              </a:spcAft>
              <a:buClr>
                <a:srgbClr val="213F5F"/>
              </a:buClr>
              <a:buSzPts val="2700"/>
              <a:buFont typeface="Arial"/>
              <a:buChar char="•"/>
            </a:pPr>
            <a:r>
              <a:rPr lang="en-US" sz="2200" u="none" strike="noStrike" cap="none">
                <a:solidFill>
                  <a:schemeClr val="dk1"/>
                </a:solidFill>
                <a:latin typeface="Open Sans Light"/>
                <a:ea typeface="Open Sans Light"/>
                <a:cs typeface="Open Sans Light"/>
                <a:sym typeface="Open Sans Light"/>
              </a:rPr>
              <a:t>Promote and attribute the science supporting collagen</a:t>
            </a:r>
            <a:endParaRPr/>
          </a:p>
          <a:p>
            <a:pPr marL="285744" marR="0" lvl="0" indent="-114290" algn="l" rtl="0">
              <a:lnSpc>
                <a:spcPct val="100000"/>
              </a:lnSpc>
              <a:spcBef>
                <a:spcPts val="0"/>
              </a:spcBef>
              <a:spcAft>
                <a:spcPts val="0"/>
              </a:spcAft>
              <a:buClr>
                <a:schemeClr val="dk1"/>
              </a:buClr>
              <a:buSzPts val="2700"/>
              <a:buFont typeface="Arial"/>
              <a:buNone/>
            </a:pPr>
            <a:endParaRPr sz="2200" u="none" strike="noStrike" cap="none">
              <a:solidFill>
                <a:schemeClr val="dk1"/>
              </a:solidFill>
              <a:latin typeface="Open Sans Light"/>
              <a:ea typeface="Open Sans Light"/>
              <a:cs typeface="Open Sans Light"/>
              <a:sym typeface="Open Sans Light"/>
            </a:endParaRPr>
          </a:p>
          <a:p>
            <a:pPr marL="285744" marR="0" lvl="0" indent="-285744" algn="l" rtl="0">
              <a:lnSpc>
                <a:spcPct val="100000"/>
              </a:lnSpc>
              <a:spcBef>
                <a:spcPts val="0"/>
              </a:spcBef>
              <a:spcAft>
                <a:spcPts val="0"/>
              </a:spcAft>
              <a:buClr>
                <a:srgbClr val="213F5F"/>
              </a:buClr>
              <a:buSzPts val="2700"/>
              <a:buFont typeface="Arial"/>
              <a:buChar char="•"/>
            </a:pPr>
            <a:r>
              <a:rPr lang="en-US" sz="2200" u="none" strike="noStrike" cap="none">
                <a:solidFill>
                  <a:schemeClr val="dk1"/>
                </a:solidFill>
                <a:latin typeface="Open Sans Light"/>
                <a:ea typeface="Open Sans Light"/>
                <a:cs typeface="Open Sans Light"/>
                <a:sym typeface="Open Sans Light"/>
              </a:rPr>
              <a:t>Promote product quality and appropriate testing</a:t>
            </a:r>
            <a:endParaRPr/>
          </a:p>
          <a:p>
            <a:pPr marL="285744" marR="0" lvl="0" indent="-114290" algn="l" rtl="0">
              <a:lnSpc>
                <a:spcPct val="100000"/>
              </a:lnSpc>
              <a:spcBef>
                <a:spcPts val="0"/>
              </a:spcBef>
              <a:spcAft>
                <a:spcPts val="0"/>
              </a:spcAft>
              <a:buClr>
                <a:schemeClr val="dk1"/>
              </a:buClr>
              <a:buSzPts val="2700"/>
              <a:buFont typeface="Arial"/>
              <a:buNone/>
            </a:pPr>
            <a:endParaRPr sz="2200" u="none" strike="noStrike" cap="none">
              <a:solidFill>
                <a:schemeClr val="dk1"/>
              </a:solidFill>
              <a:latin typeface="Open Sans Light"/>
              <a:ea typeface="Open Sans Light"/>
              <a:cs typeface="Open Sans Light"/>
              <a:sym typeface="Open Sans Light"/>
            </a:endParaRPr>
          </a:p>
          <a:p>
            <a:pPr marL="285744" marR="0" lvl="0" indent="-285744" algn="l" rtl="0">
              <a:lnSpc>
                <a:spcPct val="100000"/>
              </a:lnSpc>
              <a:spcBef>
                <a:spcPts val="0"/>
              </a:spcBef>
              <a:spcAft>
                <a:spcPts val="0"/>
              </a:spcAft>
              <a:buClr>
                <a:srgbClr val="213F5F"/>
              </a:buClr>
              <a:buSzPts val="2700"/>
              <a:buFont typeface="Arial"/>
              <a:buChar char="•"/>
            </a:pPr>
            <a:r>
              <a:rPr lang="en-US" sz="2200" u="none" strike="noStrike" cap="none">
                <a:solidFill>
                  <a:schemeClr val="dk1"/>
                </a:solidFill>
                <a:latin typeface="Open Sans Light"/>
                <a:ea typeface="Open Sans Light"/>
                <a:cs typeface="Open Sans Light"/>
                <a:sym typeface="Open Sans Light"/>
              </a:rPr>
              <a:t>Be an objective industry voice for collagen and collagen containing products, to consumers, government, retailers and healthcare professionals</a:t>
            </a:r>
            <a:endParaRPr/>
          </a:p>
          <a:p>
            <a:pPr marL="285744" marR="0" lvl="0" indent="-114290" algn="l" rtl="0">
              <a:lnSpc>
                <a:spcPct val="100000"/>
              </a:lnSpc>
              <a:spcBef>
                <a:spcPts val="0"/>
              </a:spcBef>
              <a:spcAft>
                <a:spcPts val="0"/>
              </a:spcAft>
              <a:buClr>
                <a:schemeClr val="dk1"/>
              </a:buClr>
              <a:buSzPts val="2700"/>
              <a:buFont typeface="Arial"/>
              <a:buNone/>
            </a:pPr>
            <a:endParaRPr sz="2200" u="none" strike="noStrike" cap="none">
              <a:solidFill>
                <a:schemeClr val="dk1"/>
              </a:solidFill>
              <a:latin typeface="Open Sans Light"/>
              <a:ea typeface="Open Sans Light"/>
              <a:cs typeface="Open Sans Light"/>
              <a:sym typeface="Open Sans Light"/>
            </a:endParaRPr>
          </a:p>
          <a:p>
            <a:pPr marL="285744" marR="0" lvl="0" indent="-285744" algn="l" rtl="0">
              <a:lnSpc>
                <a:spcPct val="100000"/>
              </a:lnSpc>
              <a:spcBef>
                <a:spcPts val="0"/>
              </a:spcBef>
              <a:spcAft>
                <a:spcPts val="0"/>
              </a:spcAft>
              <a:buClr>
                <a:srgbClr val="213F5F"/>
              </a:buClr>
              <a:buSzPts val="2700"/>
              <a:buFont typeface="Arial"/>
              <a:buChar char="•"/>
            </a:pPr>
            <a:r>
              <a:rPr lang="en-US" sz="2200" u="none" strike="noStrike" cap="none">
                <a:solidFill>
                  <a:schemeClr val="dk1"/>
                </a:solidFill>
                <a:latin typeface="Open Sans Light"/>
                <a:ea typeface="Open Sans Light"/>
                <a:cs typeface="Open Sans Light"/>
                <a:sym typeface="Open Sans Light"/>
              </a:rPr>
              <a:t>Interact with trade and consumer media to promote greater awareness of collagen</a:t>
            </a:r>
            <a:endParaRPr/>
          </a:p>
          <a:p>
            <a:pPr marL="285744" marR="0" lvl="0" indent="-114290" algn="l" rtl="0">
              <a:lnSpc>
                <a:spcPct val="100000"/>
              </a:lnSpc>
              <a:spcBef>
                <a:spcPts val="0"/>
              </a:spcBef>
              <a:spcAft>
                <a:spcPts val="0"/>
              </a:spcAft>
              <a:buClr>
                <a:schemeClr val="dk1"/>
              </a:buClr>
              <a:buSzPts val="2700"/>
              <a:buFont typeface="Arial"/>
              <a:buNone/>
            </a:pPr>
            <a:endParaRPr sz="2200" u="none" strike="noStrike" cap="none">
              <a:solidFill>
                <a:schemeClr val="dk1"/>
              </a:solidFill>
              <a:latin typeface="Open Sans Light"/>
              <a:ea typeface="Open Sans Light"/>
              <a:cs typeface="Open Sans Light"/>
              <a:sym typeface="Open Sans Light"/>
            </a:endParaRPr>
          </a:p>
          <a:p>
            <a:pPr marL="285744" marR="0" lvl="0" indent="-285744" algn="l" rtl="0">
              <a:lnSpc>
                <a:spcPct val="100000"/>
              </a:lnSpc>
              <a:spcBef>
                <a:spcPts val="0"/>
              </a:spcBef>
              <a:spcAft>
                <a:spcPts val="0"/>
              </a:spcAft>
              <a:buClr>
                <a:srgbClr val="213F5F"/>
              </a:buClr>
              <a:buSzPts val="2700"/>
              <a:buFont typeface="Arial"/>
              <a:buChar char="•"/>
            </a:pPr>
            <a:r>
              <a:rPr lang="en-US" sz="2200" u="none" strike="noStrike" cap="none">
                <a:solidFill>
                  <a:schemeClr val="dk1"/>
                </a:solidFill>
                <a:latin typeface="Open Sans Light"/>
                <a:ea typeface="Open Sans Light"/>
                <a:cs typeface="Open Sans Light"/>
                <a:sym typeface="Open Sans Light"/>
              </a:rPr>
              <a:t>Work with academia and research organizations for clinical scientific projects</a:t>
            </a:r>
            <a:endParaRPr/>
          </a:p>
          <a:p>
            <a:pPr marL="285744" marR="0" lvl="0" indent="-114290" algn="l" rtl="0">
              <a:lnSpc>
                <a:spcPct val="100000"/>
              </a:lnSpc>
              <a:spcBef>
                <a:spcPts val="0"/>
              </a:spcBef>
              <a:spcAft>
                <a:spcPts val="0"/>
              </a:spcAft>
              <a:buClr>
                <a:schemeClr val="dk1"/>
              </a:buClr>
              <a:buSzPts val="2700"/>
              <a:buFont typeface="Arial"/>
              <a:buNone/>
            </a:pPr>
            <a:endParaRPr sz="2200" u="none" strike="noStrike" cap="none">
              <a:solidFill>
                <a:schemeClr val="dk1"/>
              </a:solidFill>
              <a:latin typeface="Open Sans Light"/>
              <a:ea typeface="Open Sans Light"/>
              <a:cs typeface="Open Sans Light"/>
              <a:sym typeface="Open Sans Light"/>
            </a:endParaRPr>
          </a:p>
          <a:p>
            <a:pPr marL="285744" marR="0" lvl="0" indent="-285744" algn="l" rtl="0">
              <a:lnSpc>
                <a:spcPct val="100000"/>
              </a:lnSpc>
              <a:spcBef>
                <a:spcPts val="0"/>
              </a:spcBef>
              <a:spcAft>
                <a:spcPts val="0"/>
              </a:spcAft>
              <a:buClr>
                <a:srgbClr val="213F5F"/>
              </a:buClr>
              <a:buSzPts val="2700"/>
              <a:buFont typeface="Arial"/>
              <a:buChar char="•"/>
            </a:pPr>
            <a:r>
              <a:rPr lang="en-US" sz="2200" u="none" strike="noStrike" cap="none">
                <a:solidFill>
                  <a:schemeClr val="dk1"/>
                </a:solidFill>
                <a:latin typeface="Open Sans Light"/>
                <a:ea typeface="Open Sans Light"/>
                <a:cs typeface="Open Sans Light"/>
                <a:sym typeface="Open Sans Light"/>
              </a:rPr>
              <a:t>Present data and insights on collagen ingredient, products and the category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7" descr="A black and blue background&#10;&#10;AI-generated content may be incorrect."/>
          <p:cNvPicPr preferRelativeResize="0"/>
          <p:nvPr/>
        </p:nvPicPr>
        <p:blipFill rotWithShape="1">
          <a:blip r:embed="rId3">
            <a:alphaModFix/>
          </a:blip>
          <a:srcRect/>
          <a:stretch/>
        </p:blipFill>
        <p:spPr>
          <a:xfrm>
            <a:off x="8" y="1"/>
            <a:ext cx="12192000" cy="6857999"/>
          </a:xfrm>
          <a:prstGeom prst="rect">
            <a:avLst/>
          </a:prstGeom>
          <a:noFill/>
          <a:ln>
            <a:noFill/>
          </a:ln>
        </p:spPr>
      </p:pic>
      <p:sp>
        <p:nvSpPr>
          <p:cNvPr id="259" name="Google Shape;259;p17"/>
          <p:cNvSpPr txBox="1">
            <a:spLocks noGrp="1"/>
          </p:cNvSpPr>
          <p:nvPr>
            <p:ph type="ctrTitle"/>
          </p:nvPr>
        </p:nvSpPr>
        <p:spPr>
          <a:xfrm>
            <a:off x="1920932" y="543013"/>
            <a:ext cx="8338186" cy="1028100"/>
          </a:xfrm>
          <a:prstGeom prst="rect">
            <a:avLst/>
          </a:prstGeom>
          <a:noFill/>
          <a:ln>
            <a:noFill/>
          </a:ln>
        </p:spPr>
        <p:txBody>
          <a:bodyPr spcFirstLastPara="1" wrap="square" lIns="91417" tIns="45700" rIns="91417" bIns="45700" anchor="b" anchorCtr="0">
            <a:normAutofit/>
          </a:bodyPr>
          <a:lstStyle/>
          <a:p>
            <a:pPr>
              <a:buSzPts val="3733"/>
            </a:pPr>
            <a:r>
              <a:rPr lang="en-US" sz="4400">
                <a:latin typeface="Open Sans"/>
                <a:ea typeface="Open Sans"/>
                <a:cs typeface="Open Sans"/>
                <a:sym typeface="Open Sans"/>
              </a:rPr>
              <a:t>Current Verified Ingredients:</a:t>
            </a:r>
            <a:endParaRPr sz="1867">
              <a:solidFill>
                <a:srgbClr val="000000"/>
              </a:solidFill>
              <a:latin typeface="Open Sans"/>
              <a:ea typeface="Open Sans"/>
              <a:cs typeface="Open Sans"/>
              <a:sym typeface="Open Sans"/>
            </a:endParaRPr>
          </a:p>
        </p:txBody>
      </p:sp>
      <p:pic>
        <p:nvPicPr>
          <p:cNvPr id="260" name="Google Shape;260;p17" title="Bioiberica logo pulled.png"/>
          <p:cNvPicPr preferRelativeResize="0"/>
          <p:nvPr/>
        </p:nvPicPr>
        <p:blipFill>
          <a:blip r:embed="rId4">
            <a:alphaModFix/>
          </a:blip>
          <a:stretch>
            <a:fillRect/>
          </a:stretch>
        </p:blipFill>
        <p:spPr>
          <a:xfrm>
            <a:off x="536603" y="2279650"/>
            <a:ext cx="3662589" cy="1079500"/>
          </a:xfrm>
          <a:prstGeom prst="rect">
            <a:avLst/>
          </a:prstGeom>
          <a:noFill/>
          <a:ln>
            <a:noFill/>
          </a:ln>
        </p:spPr>
      </p:pic>
      <p:pic>
        <p:nvPicPr>
          <p:cNvPr id="261" name="Google Shape;261;p17" title="stratum-logo-colored.png"/>
          <p:cNvPicPr preferRelativeResize="0"/>
          <p:nvPr/>
        </p:nvPicPr>
        <p:blipFill>
          <a:blip r:embed="rId5">
            <a:alphaModFix/>
          </a:blip>
          <a:stretch>
            <a:fillRect/>
          </a:stretch>
        </p:blipFill>
        <p:spPr>
          <a:xfrm>
            <a:off x="4422001" y="2336934"/>
            <a:ext cx="3905233" cy="964933"/>
          </a:xfrm>
          <a:prstGeom prst="rect">
            <a:avLst/>
          </a:prstGeom>
          <a:noFill/>
          <a:ln>
            <a:noFill/>
          </a:ln>
        </p:spPr>
      </p:pic>
      <p:pic>
        <p:nvPicPr>
          <p:cNvPr id="262" name="Google Shape;262;p17"/>
          <p:cNvPicPr preferRelativeResize="0"/>
          <p:nvPr/>
        </p:nvPicPr>
        <p:blipFill>
          <a:blip r:embed="rId6">
            <a:alphaModFix/>
          </a:blip>
          <a:stretch>
            <a:fillRect/>
          </a:stretch>
        </p:blipFill>
        <p:spPr>
          <a:xfrm>
            <a:off x="905809" y="3301867"/>
            <a:ext cx="2924167" cy="1297933"/>
          </a:xfrm>
          <a:prstGeom prst="rect">
            <a:avLst/>
          </a:prstGeom>
          <a:noFill/>
          <a:ln>
            <a:noFill/>
          </a:ln>
        </p:spPr>
      </p:pic>
      <p:pic>
        <p:nvPicPr>
          <p:cNvPr id="263" name="Google Shape;263;p17"/>
          <p:cNvPicPr preferRelativeResize="0"/>
          <p:nvPr/>
        </p:nvPicPr>
        <p:blipFill>
          <a:blip r:embed="rId7">
            <a:alphaModFix/>
          </a:blip>
          <a:stretch>
            <a:fillRect/>
          </a:stretch>
        </p:blipFill>
        <p:spPr>
          <a:xfrm>
            <a:off x="5147198" y="3520299"/>
            <a:ext cx="2454843" cy="1079500"/>
          </a:xfrm>
          <a:prstGeom prst="rect">
            <a:avLst/>
          </a:prstGeom>
          <a:noFill/>
          <a:ln>
            <a:noFill/>
          </a:ln>
        </p:spPr>
      </p:pic>
      <p:pic>
        <p:nvPicPr>
          <p:cNvPr id="264" name="Google Shape;264;p17"/>
          <p:cNvPicPr preferRelativeResize="0"/>
          <p:nvPr/>
        </p:nvPicPr>
        <p:blipFill>
          <a:blip r:embed="rId8">
            <a:alphaModFix/>
          </a:blip>
          <a:stretch>
            <a:fillRect/>
          </a:stretch>
        </p:blipFill>
        <p:spPr>
          <a:xfrm>
            <a:off x="5076034" y="4720426"/>
            <a:ext cx="2597150" cy="641350"/>
          </a:xfrm>
          <a:prstGeom prst="rect">
            <a:avLst/>
          </a:prstGeom>
          <a:noFill/>
          <a:ln>
            <a:noFill/>
          </a:ln>
        </p:spPr>
      </p:pic>
      <p:pic>
        <p:nvPicPr>
          <p:cNvPr id="265" name="Google Shape;265;p17"/>
          <p:cNvPicPr preferRelativeResize="0"/>
          <p:nvPr/>
        </p:nvPicPr>
        <p:blipFill>
          <a:blip r:embed="rId9">
            <a:alphaModFix/>
          </a:blip>
          <a:stretch>
            <a:fillRect/>
          </a:stretch>
        </p:blipFill>
        <p:spPr>
          <a:xfrm>
            <a:off x="5465725" y="5482417"/>
            <a:ext cx="1817783" cy="1297933"/>
          </a:xfrm>
          <a:prstGeom prst="rect">
            <a:avLst/>
          </a:prstGeom>
          <a:noFill/>
          <a:ln>
            <a:noFill/>
          </a:ln>
        </p:spPr>
      </p:pic>
      <p:pic>
        <p:nvPicPr>
          <p:cNvPr id="266" name="Google Shape;266;p17" title="Lonza logo sig pull.png"/>
          <p:cNvPicPr preferRelativeResize="0"/>
          <p:nvPr/>
        </p:nvPicPr>
        <p:blipFill>
          <a:blip r:embed="rId10">
            <a:alphaModFix/>
          </a:blip>
          <a:stretch>
            <a:fillRect/>
          </a:stretch>
        </p:blipFill>
        <p:spPr>
          <a:xfrm>
            <a:off x="8941509" y="2555367"/>
            <a:ext cx="2274486" cy="964933"/>
          </a:xfrm>
          <a:prstGeom prst="rect">
            <a:avLst/>
          </a:prstGeom>
          <a:noFill/>
          <a:ln>
            <a:noFill/>
          </a:ln>
        </p:spPr>
      </p:pic>
      <p:pic>
        <p:nvPicPr>
          <p:cNvPr id="267" name="Google Shape;267;p17"/>
          <p:cNvPicPr preferRelativeResize="0"/>
          <p:nvPr/>
        </p:nvPicPr>
        <p:blipFill>
          <a:blip r:embed="rId11">
            <a:alphaModFix/>
          </a:blip>
          <a:stretch>
            <a:fillRect/>
          </a:stretch>
        </p:blipFill>
        <p:spPr>
          <a:xfrm>
            <a:off x="8063642" y="3673917"/>
            <a:ext cx="4030233" cy="7722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pSp>
        <p:nvGrpSpPr>
          <p:cNvPr id="132" name="Google Shape;132;p1"/>
          <p:cNvGrpSpPr/>
          <p:nvPr/>
        </p:nvGrpSpPr>
        <p:grpSpPr>
          <a:xfrm>
            <a:off x="5792222" y="-1881734"/>
            <a:ext cx="11472117" cy="10396607"/>
            <a:chOff x="0" y="-38100"/>
            <a:chExt cx="812800" cy="736600"/>
          </a:xfrm>
        </p:grpSpPr>
        <p:sp>
          <p:nvSpPr>
            <p:cNvPr id="133" name="Google Shape;133;p1"/>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137CAD">
                <a:alpha val="74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4" name="Google Shape;134;p1"/>
            <p:cNvSpPr txBox="1"/>
            <p:nvPr/>
          </p:nvSpPr>
          <p:spPr>
            <a:xfrm>
              <a:off x="114300" y="-38100"/>
              <a:ext cx="584200" cy="7366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135" name="Google Shape;135;p1"/>
          <p:cNvGrpSpPr/>
          <p:nvPr/>
        </p:nvGrpSpPr>
        <p:grpSpPr>
          <a:xfrm>
            <a:off x="6012884" y="-3072074"/>
            <a:ext cx="11472117" cy="10396607"/>
            <a:chOff x="0" y="-38100"/>
            <a:chExt cx="812800" cy="736600"/>
          </a:xfrm>
        </p:grpSpPr>
        <p:sp>
          <p:nvSpPr>
            <p:cNvPr id="136" name="Google Shape;136;p1"/>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137CAD">
                <a:alpha val="74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7" name="Google Shape;137;p1"/>
            <p:cNvSpPr txBox="1"/>
            <p:nvPr/>
          </p:nvSpPr>
          <p:spPr>
            <a:xfrm>
              <a:off x="114300" y="-38100"/>
              <a:ext cx="584200" cy="7366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138" name="Google Shape;138;p1"/>
          <p:cNvSpPr/>
          <p:nvPr/>
        </p:nvSpPr>
        <p:spPr>
          <a:xfrm>
            <a:off x="7952458" y="26841"/>
            <a:ext cx="8996184" cy="7579285"/>
          </a:xfrm>
          <a:custGeom>
            <a:avLst/>
            <a:gdLst/>
            <a:ahLst/>
            <a:cxnLst/>
            <a:rect l="l" t="t" r="r" b="b"/>
            <a:pathLst>
              <a:path w="13494276" h="11368928" extrusionOk="0">
                <a:moveTo>
                  <a:pt x="0" y="0"/>
                </a:moveTo>
                <a:lnTo>
                  <a:pt x="13494276" y="0"/>
                </a:lnTo>
                <a:lnTo>
                  <a:pt x="13494276" y="11368928"/>
                </a:lnTo>
                <a:lnTo>
                  <a:pt x="0" y="113689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9" name="Google Shape;139;p1"/>
          <p:cNvSpPr/>
          <p:nvPr/>
        </p:nvSpPr>
        <p:spPr>
          <a:xfrm>
            <a:off x="6437495" y="1119372"/>
            <a:ext cx="5739230" cy="4932151"/>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blipFill rotWithShape="1">
            <a:blip r:embed="rId4">
              <a:alphaModFix/>
            </a:blip>
            <a:stretch>
              <a:fillRect l="-50767" r="-12141"/>
            </a:stretch>
          </a:blipFill>
          <a:ln w="419100" cap="sq" cmpd="sng">
            <a:solidFill>
              <a:srgbClr val="27C0E9"/>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140" name="Google Shape;140;p1"/>
          <p:cNvGrpSpPr/>
          <p:nvPr/>
        </p:nvGrpSpPr>
        <p:grpSpPr>
          <a:xfrm>
            <a:off x="6984962" y="-3373895"/>
            <a:ext cx="4753867" cy="4308191"/>
            <a:chOff x="0" y="-38100"/>
            <a:chExt cx="812800" cy="736600"/>
          </a:xfrm>
        </p:grpSpPr>
        <p:sp>
          <p:nvSpPr>
            <p:cNvPr id="141" name="Google Shape;141;p1"/>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1B1D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2" name="Google Shape;142;p1"/>
            <p:cNvSpPr txBox="1"/>
            <p:nvPr/>
          </p:nvSpPr>
          <p:spPr>
            <a:xfrm>
              <a:off x="114300" y="-38100"/>
              <a:ext cx="584200" cy="7366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143" name="Google Shape;143;p1"/>
          <p:cNvGrpSpPr/>
          <p:nvPr/>
        </p:nvGrpSpPr>
        <p:grpSpPr>
          <a:xfrm>
            <a:off x="0" y="1976037"/>
            <a:ext cx="6096000" cy="3249798"/>
            <a:chOff x="0" y="-38100"/>
            <a:chExt cx="1962870" cy="1046413"/>
          </a:xfrm>
        </p:grpSpPr>
        <p:sp>
          <p:nvSpPr>
            <p:cNvPr id="144" name="Google Shape;144;p1"/>
            <p:cNvSpPr/>
            <p:nvPr/>
          </p:nvSpPr>
          <p:spPr>
            <a:xfrm>
              <a:off x="0" y="0"/>
              <a:ext cx="1962870" cy="1008313"/>
            </a:xfrm>
            <a:custGeom>
              <a:avLst/>
              <a:gdLst/>
              <a:ahLst/>
              <a:cxnLst/>
              <a:rect l="l" t="t" r="r" b="b"/>
              <a:pathLst>
                <a:path w="1962870" h="1008313" extrusionOk="0">
                  <a:moveTo>
                    <a:pt x="1759670" y="0"/>
                  </a:moveTo>
                  <a:lnTo>
                    <a:pt x="0" y="0"/>
                  </a:lnTo>
                  <a:lnTo>
                    <a:pt x="0" y="1008313"/>
                  </a:lnTo>
                  <a:lnTo>
                    <a:pt x="1759670" y="1008313"/>
                  </a:lnTo>
                  <a:lnTo>
                    <a:pt x="1962870" y="504156"/>
                  </a:lnTo>
                  <a:lnTo>
                    <a:pt x="1759670" y="0"/>
                  </a:lnTo>
                  <a:close/>
                </a:path>
              </a:pathLst>
            </a:custGeom>
            <a:solidFill>
              <a:srgbClr val="137C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5" name="Google Shape;145;p1"/>
            <p:cNvSpPr txBox="1"/>
            <p:nvPr/>
          </p:nvSpPr>
          <p:spPr>
            <a:xfrm>
              <a:off x="0" y="-38100"/>
              <a:ext cx="1848570" cy="1046413"/>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146" name="Google Shape;146;p1"/>
          <p:cNvSpPr/>
          <p:nvPr/>
        </p:nvSpPr>
        <p:spPr>
          <a:xfrm>
            <a:off x="2711688" y="5416336"/>
            <a:ext cx="2343769" cy="1089853"/>
          </a:xfrm>
          <a:custGeom>
            <a:avLst/>
            <a:gdLst/>
            <a:ahLst/>
            <a:cxnLst/>
            <a:rect l="l" t="t" r="r" b="b"/>
            <a:pathLst>
              <a:path w="3515654" h="1634779" extrusionOk="0">
                <a:moveTo>
                  <a:pt x="0" y="0"/>
                </a:moveTo>
                <a:lnTo>
                  <a:pt x="3515653" y="0"/>
                </a:lnTo>
                <a:lnTo>
                  <a:pt x="3515653" y="1634779"/>
                </a:lnTo>
                <a:lnTo>
                  <a:pt x="0" y="163477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7" name="Google Shape;147;p1"/>
          <p:cNvSpPr txBox="1"/>
          <p:nvPr/>
        </p:nvSpPr>
        <p:spPr>
          <a:xfrm>
            <a:off x="333239" y="1061295"/>
            <a:ext cx="6104256" cy="8274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399" b="1">
                <a:solidFill>
                  <a:srgbClr val="1B1D3B"/>
                </a:solidFill>
                <a:latin typeface="Open Sans ExtraBold"/>
                <a:ea typeface="Open Sans ExtraBold"/>
                <a:cs typeface="Open Sans ExtraBold"/>
                <a:sym typeface="Open Sans ExtraBold"/>
              </a:rPr>
              <a:t>COLLAGEN 101</a:t>
            </a:r>
            <a:endParaRPr/>
          </a:p>
        </p:txBody>
      </p:sp>
      <p:sp>
        <p:nvSpPr>
          <p:cNvPr id="148" name="Google Shape;148;p1"/>
          <p:cNvSpPr txBox="1"/>
          <p:nvPr/>
        </p:nvSpPr>
        <p:spPr>
          <a:xfrm>
            <a:off x="478107" y="5734517"/>
            <a:ext cx="2233581" cy="406330"/>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2396" b="1">
                <a:solidFill>
                  <a:srgbClr val="1B1D3B"/>
                </a:solidFill>
                <a:latin typeface="Open Sans ExtraBold"/>
                <a:ea typeface="Open Sans ExtraBold"/>
                <a:cs typeface="Open Sans ExtraBold"/>
                <a:sym typeface="Open Sans ExtraBold"/>
              </a:rPr>
              <a:t>Presented by:</a:t>
            </a:r>
            <a:endParaRPr/>
          </a:p>
        </p:txBody>
      </p:sp>
      <p:sp>
        <p:nvSpPr>
          <p:cNvPr id="149" name="Google Shape;149;p1"/>
          <p:cNvSpPr txBox="1"/>
          <p:nvPr/>
        </p:nvSpPr>
        <p:spPr>
          <a:xfrm>
            <a:off x="478107" y="2612546"/>
            <a:ext cx="4785043" cy="21597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228" b="1">
                <a:solidFill>
                  <a:srgbClr val="FFFFFF"/>
                </a:solidFill>
                <a:latin typeface="Open Sans ExtraBold"/>
                <a:ea typeface="Open Sans ExtraBold"/>
                <a:cs typeface="Open Sans ExtraBold"/>
                <a:sym typeface="Open Sans ExtraBold"/>
              </a:rPr>
              <a:t>A GUIDE FOR CLINICIANS AND INDUSTRY PROFESSIONALS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7"/>
          <p:cNvGrpSpPr/>
          <p:nvPr/>
        </p:nvGrpSpPr>
        <p:grpSpPr>
          <a:xfrm>
            <a:off x="6777368" y="-1307999"/>
            <a:ext cx="9010757" cy="8165999"/>
            <a:chOff x="0" y="-38100"/>
            <a:chExt cx="812800" cy="736600"/>
          </a:xfrm>
        </p:grpSpPr>
        <p:sp>
          <p:nvSpPr>
            <p:cNvPr id="256" name="Google Shape;256;p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1B1D3B"/>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57" name="Google Shape;257;p7"/>
            <p:cNvSpPr txBox="1"/>
            <p:nvPr/>
          </p:nvSpPr>
          <p:spPr>
            <a:xfrm>
              <a:off x="114300" y="-38100"/>
              <a:ext cx="584200" cy="736600"/>
            </a:xfrm>
            <a:prstGeom prst="rect">
              <a:avLst/>
            </a:prstGeom>
            <a:noFill/>
            <a:ln>
              <a:noFill/>
            </a:ln>
          </p:spPr>
          <p:txBody>
            <a:bodyPr spcFirstLastPara="1" wrap="square" lIns="33867" tIns="33867" rIns="33867" bIns="33867" anchor="ctr" anchorCtr="0">
              <a:noAutofit/>
            </a:bodyPr>
            <a:lstStyle/>
            <a:p>
              <a:pPr algn="ctr">
                <a:lnSpc>
                  <a:spcPct val="147722"/>
                </a:lnSpc>
              </a:pPr>
              <a:endParaRPr sz="1200">
                <a:solidFill>
                  <a:schemeClr val="dk1"/>
                </a:solidFill>
                <a:latin typeface="Calibri"/>
                <a:ea typeface="Calibri"/>
                <a:cs typeface="Calibri"/>
                <a:sym typeface="Calibri"/>
              </a:endParaRPr>
            </a:p>
          </p:txBody>
        </p:sp>
      </p:grpSp>
      <p:grpSp>
        <p:nvGrpSpPr>
          <p:cNvPr id="258" name="Google Shape;258;p7"/>
          <p:cNvGrpSpPr/>
          <p:nvPr/>
        </p:nvGrpSpPr>
        <p:grpSpPr>
          <a:xfrm>
            <a:off x="6335009" y="-2336800"/>
            <a:ext cx="3729503" cy="3379863"/>
            <a:chOff x="0" y="-38100"/>
            <a:chExt cx="812800" cy="736600"/>
          </a:xfrm>
        </p:grpSpPr>
        <p:sp>
          <p:nvSpPr>
            <p:cNvPr id="259" name="Google Shape;259;p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381000" cap="sq" cmpd="sng">
              <a:solidFill>
                <a:srgbClr val="AADDED"/>
              </a:solidFill>
              <a:prstDash val="solid"/>
              <a:miter lim="8000"/>
              <a:headEnd type="none" w="sm" len="sm"/>
              <a:tailEnd type="none" w="sm" len="sm"/>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60" name="Google Shape;260;p7"/>
            <p:cNvSpPr txBox="1"/>
            <p:nvPr/>
          </p:nvSpPr>
          <p:spPr>
            <a:xfrm>
              <a:off x="114300" y="-38100"/>
              <a:ext cx="584200" cy="736600"/>
            </a:xfrm>
            <a:prstGeom prst="rect">
              <a:avLst/>
            </a:prstGeom>
            <a:noFill/>
            <a:ln>
              <a:noFill/>
            </a:ln>
          </p:spPr>
          <p:txBody>
            <a:bodyPr spcFirstLastPara="1" wrap="square" lIns="33867" tIns="33867" rIns="33867" bIns="33867" anchor="ctr" anchorCtr="0">
              <a:noAutofit/>
            </a:bodyPr>
            <a:lstStyle/>
            <a:p>
              <a:pPr algn="ctr">
                <a:lnSpc>
                  <a:spcPct val="147722"/>
                </a:lnSpc>
              </a:pPr>
              <a:endParaRPr sz="1200">
                <a:solidFill>
                  <a:schemeClr val="dk1"/>
                </a:solidFill>
                <a:latin typeface="Calibri"/>
                <a:ea typeface="Calibri"/>
                <a:cs typeface="Calibri"/>
                <a:sym typeface="Calibri"/>
              </a:endParaRPr>
            </a:p>
          </p:txBody>
        </p:sp>
      </p:grpSp>
      <p:sp>
        <p:nvSpPr>
          <p:cNvPr id="261" name="Google Shape;261;p7"/>
          <p:cNvSpPr/>
          <p:nvPr/>
        </p:nvSpPr>
        <p:spPr>
          <a:xfrm>
            <a:off x="6777368" y="1440129"/>
            <a:ext cx="5739230" cy="4932151"/>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blipFill rotWithShape="1">
            <a:blip r:embed="rId3">
              <a:alphaModFix/>
            </a:blip>
            <a:stretch>
              <a:fillRect l="-10228" r="-4351"/>
            </a:stretch>
          </a:blipFill>
          <a:ln w="419100" cap="sq" cmpd="sng">
            <a:solidFill>
              <a:srgbClr val="1B7BAC"/>
            </a:solidFill>
            <a:prstDash val="solid"/>
            <a:miter lim="8000"/>
            <a:headEnd type="none" w="sm" len="sm"/>
            <a:tailEnd type="none" w="sm" len="sm"/>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62" name="Google Shape;262;p7"/>
          <p:cNvSpPr txBox="1"/>
          <p:nvPr/>
        </p:nvSpPr>
        <p:spPr>
          <a:xfrm>
            <a:off x="685801" y="755650"/>
            <a:ext cx="4041023" cy="2089996"/>
          </a:xfrm>
          <a:prstGeom prst="rect">
            <a:avLst/>
          </a:prstGeom>
          <a:noFill/>
          <a:ln>
            <a:noFill/>
          </a:ln>
        </p:spPr>
        <p:txBody>
          <a:bodyPr spcFirstLastPara="1" wrap="square" lIns="0" tIns="0" rIns="0" bIns="0" anchor="t" anchorCtr="0">
            <a:spAutoFit/>
          </a:bodyPr>
          <a:lstStyle/>
          <a:p>
            <a:pPr>
              <a:lnSpc>
                <a:spcPct val="103997"/>
              </a:lnSpc>
            </a:pPr>
            <a:r>
              <a:rPr lang="en-US" sz="4353" b="1">
                <a:solidFill>
                  <a:srgbClr val="1B1D3B"/>
                </a:solidFill>
                <a:latin typeface="Open Sans"/>
                <a:ea typeface="Open Sans"/>
                <a:cs typeface="Open Sans"/>
                <a:sym typeface="Open Sans"/>
              </a:rPr>
              <a:t>VEGAN COLLAGEN CONUNDRUM</a:t>
            </a:r>
            <a:endParaRPr sz="933"/>
          </a:p>
        </p:txBody>
      </p:sp>
      <p:sp>
        <p:nvSpPr>
          <p:cNvPr id="263" name="Google Shape;263;p7"/>
          <p:cNvSpPr txBox="1"/>
          <p:nvPr/>
        </p:nvSpPr>
        <p:spPr>
          <a:xfrm>
            <a:off x="685800" y="2682650"/>
            <a:ext cx="5764589" cy="3870290"/>
          </a:xfrm>
          <a:prstGeom prst="rect">
            <a:avLst/>
          </a:prstGeom>
          <a:noFill/>
          <a:ln>
            <a:noFill/>
          </a:ln>
        </p:spPr>
        <p:txBody>
          <a:bodyPr spcFirstLastPara="1" wrap="square" lIns="0" tIns="0" rIns="0" bIns="0" anchor="t" anchorCtr="0">
            <a:spAutoFit/>
          </a:bodyPr>
          <a:lstStyle/>
          <a:p>
            <a:pPr>
              <a:lnSpc>
                <a:spcPct val="140044"/>
              </a:lnSpc>
            </a:pPr>
            <a:r>
              <a:rPr lang="en-US" sz="1497" b="1" dirty="0">
                <a:solidFill>
                  <a:srgbClr val="1B1D3B"/>
                </a:solidFill>
                <a:latin typeface="Open Sans"/>
                <a:ea typeface="Open Sans"/>
                <a:cs typeface="Open Sans"/>
                <a:sym typeface="Open Sans"/>
              </a:rPr>
              <a:t>We support the following position:</a:t>
            </a:r>
            <a:endParaRPr sz="933" dirty="0"/>
          </a:p>
          <a:p>
            <a:pPr>
              <a:lnSpc>
                <a:spcPct val="140044"/>
              </a:lnSpc>
            </a:pPr>
            <a:endParaRPr sz="1497" b="1" dirty="0">
              <a:solidFill>
                <a:srgbClr val="1B1D3B"/>
              </a:solidFill>
              <a:latin typeface="Open Sans"/>
              <a:ea typeface="Open Sans"/>
              <a:cs typeface="Open Sans"/>
              <a:sym typeface="Open Sans"/>
            </a:endParaRPr>
          </a:p>
          <a:p>
            <a:pPr>
              <a:lnSpc>
                <a:spcPct val="140044"/>
              </a:lnSpc>
            </a:pPr>
            <a:r>
              <a:rPr lang="en-US" sz="1497" dirty="0">
                <a:solidFill>
                  <a:srgbClr val="1B1D3B"/>
                </a:solidFill>
                <a:latin typeface="Open Sans"/>
                <a:ea typeface="Open Sans"/>
                <a:cs typeface="Open Sans"/>
                <a:sym typeface="Open Sans"/>
              </a:rPr>
              <a:t>We advocate for transparency in all communications, particularly with companies making collagen ‘animal-identical molecules’, suggesting that industry does not use a vegan claim in reference to those products. We do this to protect the integrity of the term for vegans who avoid animal products in the interest of their health. While it may be fair to call products vegan in terms of the processing, it is misleading to call it vegan in terms of the actual physical properties of the product itself because, by definition, collagen is an animal protein. Such products should be revised to “animal-free collagen”. </a:t>
            </a:r>
            <a:endParaRPr sz="933" dirty="0"/>
          </a:p>
        </p:txBody>
      </p:sp>
      <p:grpSp>
        <p:nvGrpSpPr>
          <p:cNvPr id="264" name="Google Shape;264;p7"/>
          <p:cNvGrpSpPr/>
          <p:nvPr/>
        </p:nvGrpSpPr>
        <p:grpSpPr>
          <a:xfrm>
            <a:off x="6335008" y="5202119"/>
            <a:ext cx="1445583" cy="1310059"/>
            <a:chOff x="0" y="-38100"/>
            <a:chExt cx="812800" cy="736600"/>
          </a:xfrm>
        </p:grpSpPr>
        <p:sp>
          <p:nvSpPr>
            <p:cNvPr id="265" name="Google Shape;265;p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6C0EA">
                <a:alpha val="69803"/>
              </a:srgbClr>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66" name="Google Shape;266;p7"/>
            <p:cNvSpPr txBox="1"/>
            <p:nvPr/>
          </p:nvSpPr>
          <p:spPr>
            <a:xfrm>
              <a:off x="114300" y="-38100"/>
              <a:ext cx="584200" cy="736600"/>
            </a:xfrm>
            <a:prstGeom prst="rect">
              <a:avLst/>
            </a:prstGeom>
            <a:noFill/>
            <a:ln>
              <a:noFill/>
            </a:ln>
          </p:spPr>
          <p:txBody>
            <a:bodyPr spcFirstLastPara="1" wrap="square" lIns="33867" tIns="33867" rIns="33867" bIns="33867" anchor="ctr" anchorCtr="0">
              <a:noAutofit/>
            </a:bodyPr>
            <a:lstStyle/>
            <a:p>
              <a:pPr algn="ctr">
                <a:lnSpc>
                  <a:spcPct val="147722"/>
                </a:lnSpc>
              </a:pPr>
              <a:endParaRPr sz="12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2"/>
          <p:cNvSpPr/>
          <p:nvPr/>
        </p:nvSpPr>
        <p:spPr>
          <a:xfrm>
            <a:off x="0" y="-1"/>
            <a:ext cx="12188952" cy="68579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2" name="Google Shape;322;p12"/>
          <p:cNvPicPr preferRelativeResize="0"/>
          <p:nvPr/>
        </p:nvPicPr>
        <p:blipFill rotWithShape="1">
          <a:blip r:embed="rId3">
            <a:alphaModFix amt="19000"/>
          </a:blip>
          <a:srcRect b="15652"/>
          <a:stretch/>
        </p:blipFill>
        <p:spPr>
          <a:xfrm>
            <a:off x="0" y="1"/>
            <a:ext cx="12188952" cy="6857999"/>
          </a:xfrm>
          <a:prstGeom prst="rect">
            <a:avLst/>
          </a:prstGeom>
          <a:noFill/>
          <a:ln>
            <a:noFill/>
          </a:ln>
          <a:effectLst>
            <a:outerShdw blurRad="50800" dist="50800" dir="5400000" algn="ctr" rotWithShape="0">
              <a:srgbClr val="000000"/>
            </a:outerShdw>
          </a:effectLst>
        </p:spPr>
      </p:pic>
      <p:sp>
        <p:nvSpPr>
          <p:cNvPr id="323" name="Google Shape;323;p12"/>
          <p:cNvSpPr txBox="1"/>
          <p:nvPr/>
        </p:nvSpPr>
        <p:spPr>
          <a:xfrm>
            <a:off x="1378551" y="2801538"/>
            <a:ext cx="9431850" cy="1068097"/>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90000"/>
              </a:lnSpc>
              <a:spcBef>
                <a:spcPts val="0"/>
              </a:spcBef>
              <a:spcAft>
                <a:spcPts val="0"/>
              </a:spcAft>
              <a:buClr>
                <a:schemeClr val="lt1"/>
              </a:buClr>
              <a:buSzPct val="100000"/>
              <a:buFont typeface="Open Sans ExtraBold"/>
              <a:buNone/>
            </a:pPr>
            <a:r>
              <a:rPr lang="en-US" sz="5400" b="1">
                <a:solidFill>
                  <a:schemeClr val="lt1"/>
                </a:solidFill>
                <a:latin typeface="Open Sans ExtraBold"/>
                <a:ea typeface="Open Sans ExtraBold"/>
                <a:cs typeface="Open Sans ExtraBold"/>
                <a:sym typeface="Open Sans ExtraBold"/>
              </a:rPr>
              <a:t>Consumer Insight Reports</a:t>
            </a:r>
            <a:endParaRPr/>
          </a:p>
        </p:txBody>
      </p:sp>
      <p:sp>
        <p:nvSpPr>
          <p:cNvPr id="324" name="Google Shape;324;p12"/>
          <p:cNvSpPr txBox="1"/>
          <p:nvPr/>
        </p:nvSpPr>
        <p:spPr>
          <a:xfrm>
            <a:off x="1378551" y="3656303"/>
            <a:ext cx="9431850" cy="743419"/>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90000"/>
              </a:lnSpc>
              <a:spcBef>
                <a:spcPts val="0"/>
              </a:spcBef>
              <a:spcAft>
                <a:spcPts val="0"/>
              </a:spcAft>
              <a:buClr>
                <a:schemeClr val="lt1"/>
              </a:buClr>
              <a:buSzPct val="100000"/>
              <a:buFont typeface="Open Sans ExtraBold"/>
              <a:buNone/>
            </a:pPr>
            <a:r>
              <a:rPr lang="en-US" sz="3400" b="1">
                <a:solidFill>
                  <a:schemeClr val="lt1"/>
                </a:solidFill>
                <a:latin typeface="Open Sans ExtraBold"/>
                <a:ea typeface="Open Sans ExtraBold"/>
                <a:cs typeface="Open Sans ExtraBold"/>
                <a:sym typeface="Open Sans ExtraBold"/>
              </a:rPr>
              <a:t>Powered by Industry Transparency Center</a:t>
            </a:r>
            <a:endParaRPr/>
          </a:p>
        </p:txBody>
      </p:sp>
      <p:pic>
        <p:nvPicPr>
          <p:cNvPr id="325" name="Google Shape;325;p12" descr="A black and white logo with a magnifying glass&#10;&#10;AI-generated content may be incorrect."/>
          <p:cNvPicPr preferRelativeResize="0"/>
          <p:nvPr/>
        </p:nvPicPr>
        <p:blipFill rotWithShape="1">
          <a:blip r:embed="rId4">
            <a:alphaModFix/>
          </a:blip>
          <a:srcRect/>
          <a:stretch/>
        </p:blipFill>
        <p:spPr>
          <a:xfrm>
            <a:off x="4507047" y="4618906"/>
            <a:ext cx="3177905" cy="1271162"/>
          </a:xfrm>
          <a:prstGeom prst="rect">
            <a:avLst/>
          </a:prstGeom>
          <a:noFill/>
          <a:ln>
            <a:noFill/>
          </a:ln>
        </p:spPr>
      </p:pic>
      <p:pic>
        <p:nvPicPr>
          <p:cNvPr id="326" name="Google Shape;326;p12" descr="A black and white logo&#10;&#10;AI-generated content may be incorrect."/>
          <p:cNvPicPr preferRelativeResize="0"/>
          <p:nvPr/>
        </p:nvPicPr>
        <p:blipFill rotWithShape="1">
          <a:blip r:embed="rId5">
            <a:alphaModFix/>
          </a:blip>
          <a:srcRect/>
          <a:stretch/>
        </p:blipFill>
        <p:spPr>
          <a:xfrm>
            <a:off x="4506976" y="-253186"/>
            <a:ext cx="3175000" cy="3175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SA">
      <a:dk1>
        <a:srgbClr val="000000"/>
      </a:dk1>
      <a:lt1>
        <a:srgbClr val="FFFFFF"/>
      </a:lt1>
      <a:dk2>
        <a:srgbClr val="0E2841"/>
      </a:dk2>
      <a:lt2>
        <a:srgbClr val="E8E8E8"/>
      </a:lt2>
      <a:accent1>
        <a:srgbClr val="1C1F3D"/>
      </a:accent1>
      <a:accent2>
        <a:srgbClr val="25C0E9"/>
      </a:accent2>
      <a:accent3>
        <a:srgbClr val="E9E9E9"/>
      </a:accent3>
      <a:accent4>
        <a:srgbClr val="127BAC"/>
      </a:accent4>
      <a:accent5>
        <a:srgbClr val="AADFF0"/>
      </a:accent5>
      <a:accent6>
        <a:srgbClr val="25C0E9"/>
      </a:accent6>
      <a:hlink>
        <a:srgbClr val="AADFF0"/>
      </a:hlink>
      <a:folHlink>
        <a:srgbClr val="AAD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1649</Words>
  <Application>Microsoft Macintosh PowerPoint</Application>
  <PresentationFormat>Widescreen</PresentationFormat>
  <Paragraphs>85</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Calibri</vt:lpstr>
      <vt:lpstr>Arial</vt:lpstr>
      <vt:lpstr>Play</vt:lpstr>
      <vt:lpstr>Montserrat Black</vt:lpstr>
      <vt:lpstr>Arial Black</vt:lpstr>
      <vt:lpstr>Open Sans SemiBold</vt:lpstr>
      <vt:lpstr>Open Sans ExtraBold</vt:lpstr>
      <vt:lpstr>Open Sans</vt:lpstr>
      <vt:lpstr>Open Sans Light</vt:lpstr>
      <vt:lpstr>Office Theme</vt:lpstr>
      <vt:lpstr>Custom Design</vt:lpstr>
      <vt:lpstr>About The Collagen Stewardship Alliance</vt:lpstr>
      <vt:lpstr>Our Core Team</vt:lpstr>
      <vt:lpstr>PowerPoint Presentation</vt:lpstr>
      <vt:lpstr>PowerPoint Presentation</vt:lpstr>
      <vt:lpstr>PowerPoint Presentation</vt:lpstr>
      <vt:lpstr>Current Verified Ingredients:</vt:lpstr>
      <vt:lpstr>PowerPoint Presentation</vt:lpstr>
      <vt:lpstr>PowerPoint Presentation</vt:lpstr>
      <vt:lpstr>PowerPoint Presentation</vt:lpstr>
      <vt:lpstr>HEALTH CONCERNS AND WHAT THEY TAKE SUPPLEMENT FOR (1st 10) ALL</vt:lpstr>
      <vt:lpstr>ATTRIBUTES INFLUENCING  PURCHASE: US, AGE &amp; GENDER</vt:lpstr>
      <vt:lpstr>BRANDED INGREDIENT VALUE PROPOSITION: US, 2021-2025</vt:lpstr>
      <vt:lpstr>TRUST: US, AGE &amp; GENDER</vt:lpstr>
      <vt:lpstr>COLLAGEN LABEL CHARACTERISTICS:  US, AGE &amp; GENDER</vt:lpstr>
      <vt:lpstr>PREFERRED SOURCE OF COLLAGEN:  US, AGE &amp; GENDER</vt:lpstr>
      <vt:lpstr>VEGETARIAN COLLAGEN: US, 2023-2025</vt:lpstr>
      <vt:lpstr>COLLAGEN USAGE DRIVERS:  US, AGE &amp; GENDER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Maggie Feikes</dc:creator>
  <cp:lastModifiedBy>Len Monheit</cp:lastModifiedBy>
  <cp:revision>5</cp:revision>
  <dcterms:created xsi:type="dcterms:W3CDTF">2025-01-17T17:01:02Z</dcterms:created>
  <dcterms:modified xsi:type="dcterms:W3CDTF">2026-04-27T18:45:58Z</dcterms:modified>
</cp:coreProperties>
</file>